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495" r:id="rId3"/>
    <p:sldId id="473" r:id="rId4"/>
    <p:sldId id="533" r:id="rId5"/>
    <p:sldId id="534" r:id="rId6"/>
    <p:sldId id="494" r:id="rId7"/>
    <p:sldId id="535" r:id="rId8"/>
    <p:sldId id="536" r:id="rId9"/>
    <p:sldId id="519" r:id="rId10"/>
    <p:sldId id="537" r:id="rId11"/>
    <p:sldId id="538" r:id="rId12"/>
    <p:sldId id="539" r:id="rId13"/>
    <p:sldId id="540" r:id="rId14"/>
    <p:sldId id="514" r:id="rId15"/>
    <p:sldId id="541" r:id="rId16"/>
    <p:sldId id="542" r:id="rId17"/>
    <p:sldId id="543" r:id="rId18"/>
    <p:sldId id="544" r:id="rId19"/>
    <p:sldId id="532" r:id="rId20"/>
    <p:sldId id="545" r:id="rId21"/>
    <p:sldId id="546" r:id="rId22"/>
    <p:sldId id="547" r:id="rId23"/>
    <p:sldId id="548" r:id="rId24"/>
    <p:sldId id="516" r:id="rId25"/>
    <p:sldId id="517" r:id="rId26"/>
    <p:sldId id="354" r:id="rId27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7" autoAdjust="0"/>
    <p:restoredTop sz="94660"/>
  </p:normalViewPr>
  <p:slideViewPr>
    <p:cSldViewPr showGuides="1">
      <p:cViewPr varScale="1">
        <p:scale>
          <a:sx n="62" d="100"/>
          <a:sy n="62" d="100"/>
        </p:scale>
        <p:origin x="684" y="5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E4068D-F385-41B0-94D4-6A982EB433E9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1DB223-5589-4728-9836-2A707B5DDFCE}">
      <dgm:prSet phldrT="[Text]" custT="1"/>
      <dgm:spPr/>
      <dgm:t>
        <a:bodyPr/>
        <a:lstStyle/>
        <a:p>
          <a:r>
            <a:rPr lang="ko-KR" alt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제</a:t>
          </a:r>
          <a:r>
            <a:rPr lang="en-US" altLang="ko-KR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6</a:t>
          </a:r>
          <a:r>
            <a:rPr lang="ko-KR" alt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과</a:t>
          </a:r>
          <a:r>
            <a:rPr 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-</a:t>
          </a:r>
          <a:r>
            <a:rPr lang="ko-KR" alt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제</a:t>
          </a:r>
          <a:r>
            <a:rPr lang="en-US" altLang="ko-KR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8</a:t>
          </a:r>
          <a:r>
            <a:rPr lang="ko-KR" altLang="en-US" sz="2800" b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rPr>
            <a:t>과 복습</a:t>
          </a:r>
          <a:endParaRPr lang="en-US" sz="2800" b="1" dirty="0">
            <a:solidFill>
              <a:schemeClr val="bg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AF1D9743-DEF4-4C8E-B693-BB403E524E51}" type="parTrans" cxnId="{B5D7E725-DA23-49D1-A6B9-5F6911659EF1}">
      <dgm:prSet/>
      <dgm:spPr/>
      <dgm:t>
        <a:bodyPr/>
        <a:lstStyle/>
        <a:p>
          <a:endParaRPr lang="en-US"/>
        </a:p>
      </dgm:t>
    </dgm:pt>
    <dgm:pt modelId="{34C1BE83-F5E5-4A38-9826-795648812169}" type="sibTrans" cxnId="{B5D7E725-DA23-49D1-A6B9-5F6911659EF1}">
      <dgm:prSet/>
      <dgm:spPr/>
      <dgm:t>
        <a:bodyPr/>
        <a:lstStyle/>
        <a:p>
          <a:endParaRPr lang="en-US"/>
        </a:p>
      </dgm:t>
    </dgm:pt>
    <dgm:pt modelId="{43B2A040-4C89-44C2-AA33-C1E6467698D2}">
      <dgm:prSet phldrT="[Text]" custT="1"/>
      <dgm:spPr/>
      <dgm:t>
        <a:bodyPr/>
        <a:lstStyle/>
        <a:p>
          <a:r>
            <a:rPr lang="ko-KR" altLang="en-US" sz="36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어휘</a:t>
          </a:r>
          <a:endParaRPr lang="en-US" sz="36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0C8C3DE-7EA7-4339-BC27-4473CF4D8340}" type="parTrans" cxnId="{921335E0-484A-4117-B42F-97C80DC9E3BF}">
      <dgm:prSet/>
      <dgm:spPr/>
      <dgm:t>
        <a:bodyPr/>
        <a:lstStyle/>
        <a:p>
          <a:endParaRPr lang="en-US"/>
        </a:p>
      </dgm:t>
    </dgm:pt>
    <dgm:pt modelId="{488BED90-37A9-4C8F-94A6-71AAB1D213C6}" type="sibTrans" cxnId="{921335E0-484A-4117-B42F-97C80DC9E3BF}">
      <dgm:prSet/>
      <dgm:spPr/>
      <dgm:t>
        <a:bodyPr/>
        <a:lstStyle/>
        <a:p>
          <a:endParaRPr lang="en-US"/>
        </a:p>
      </dgm:t>
    </dgm:pt>
    <dgm:pt modelId="{9F6F7379-0D21-492E-95E4-3BD292384CB2}">
      <dgm:prSet phldrT="[Text]" custT="1"/>
      <dgm:spPr/>
      <dgm:t>
        <a:bodyPr/>
        <a:lstStyle/>
        <a:p>
          <a:r>
            <a:rPr lang="ko-KR" altLang="en-US" sz="36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문법 </a:t>
          </a:r>
          <a:endParaRPr lang="en-US" sz="36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4F8BDF7D-6AAF-427E-BF04-4480F0208C26}" type="parTrans" cxnId="{B1604588-D38A-42AA-AA12-B9B2E8E6297E}">
      <dgm:prSet/>
      <dgm:spPr/>
      <dgm:t>
        <a:bodyPr/>
        <a:lstStyle/>
        <a:p>
          <a:endParaRPr lang="en-US"/>
        </a:p>
      </dgm:t>
    </dgm:pt>
    <dgm:pt modelId="{364784AB-91BC-4C5B-9495-7E49D66BFE47}" type="sibTrans" cxnId="{B1604588-D38A-42AA-AA12-B9B2E8E6297E}">
      <dgm:prSet/>
      <dgm:spPr/>
      <dgm:t>
        <a:bodyPr/>
        <a:lstStyle/>
        <a:p>
          <a:endParaRPr lang="en-US"/>
        </a:p>
      </dgm:t>
    </dgm:pt>
    <dgm:pt modelId="{726EB43E-BED5-48F2-9416-200AF2006BEA}">
      <dgm:prSet phldrT="[Text]" custT="1"/>
      <dgm:spPr/>
      <dgm:t>
        <a:bodyPr/>
        <a:lstStyle/>
        <a:p>
          <a:r>
            <a:rPr lang="ko-KR" altLang="en-US" sz="36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듣기</a:t>
          </a:r>
          <a:endParaRPr lang="en-US" sz="36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76105105-CAFC-4A45-A06A-E4749D721416}" type="parTrans" cxnId="{6F6C9F9D-EE2F-40D0-959F-AEDE5A5BDF85}">
      <dgm:prSet/>
      <dgm:spPr/>
      <dgm:t>
        <a:bodyPr/>
        <a:lstStyle/>
        <a:p>
          <a:endParaRPr lang="en-US"/>
        </a:p>
      </dgm:t>
    </dgm:pt>
    <dgm:pt modelId="{7FF5FB34-E02D-42F1-B569-C1E3EA59A600}" type="sibTrans" cxnId="{6F6C9F9D-EE2F-40D0-959F-AEDE5A5BDF85}">
      <dgm:prSet/>
      <dgm:spPr/>
      <dgm:t>
        <a:bodyPr/>
        <a:lstStyle/>
        <a:p>
          <a:endParaRPr lang="en-US"/>
        </a:p>
      </dgm:t>
    </dgm:pt>
    <dgm:pt modelId="{71378975-0E1D-41E8-A895-EB0B804A4E99}">
      <dgm:prSet phldrT="[Text]" custT="1"/>
      <dgm:spPr/>
      <dgm:t>
        <a:bodyPr/>
        <a:lstStyle/>
        <a:p>
          <a:r>
            <a:rPr lang="ko-KR" altLang="en-US" sz="36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말하기</a:t>
          </a:r>
          <a:endParaRPr lang="en-US" sz="3600" b="1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A0B7AEF-E9A1-4349-8FFA-48505DB593BC}" type="parTrans" cxnId="{108A6A66-6C9C-48A3-920E-5096C48DF9D6}">
      <dgm:prSet/>
      <dgm:spPr/>
      <dgm:t>
        <a:bodyPr/>
        <a:lstStyle/>
        <a:p>
          <a:endParaRPr lang="en-US"/>
        </a:p>
      </dgm:t>
    </dgm:pt>
    <dgm:pt modelId="{8E46C383-CF10-4DCB-802F-BC01D0C86151}" type="sibTrans" cxnId="{108A6A66-6C9C-48A3-920E-5096C48DF9D6}">
      <dgm:prSet/>
      <dgm:spPr/>
      <dgm:t>
        <a:bodyPr/>
        <a:lstStyle/>
        <a:p>
          <a:endParaRPr lang="en-US"/>
        </a:p>
      </dgm:t>
    </dgm:pt>
    <dgm:pt modelId="{6AA1AA59-E70E-4906-BAC8-6FE1087B45A6}" type="pres">
      <dgm:prSet presAssocID="{1CE4068D-F385-41B0-94D4-6A982EB433E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0DF007-2978-4B25-8F54-11BC5C2CB8A4}" type="pres">
      <dgm:prSet presAssocID="{CF1DB223-5589-4728-9836-2A707B5DDFCE}" presName="centerShape" presStyleLbl="node0" presStyleIdx="0" presStyleCnt="1" custScaleX="240535" custScaleY="133954"/>
      <dgm:spPr/>
      <dgm:t>
        <a:bodyPr/>
        <a:lstStyle/>
        <a:p>
          <a:endParaRPr lang="en-US"/>
        </a:p>
      </dgm:t>
    </dgm:pt>
    <dgm:pt modelId="{4659E796-861C-41D1-8783-3ED0BC4EBA9F}" type="pres">
      <dgm:prSet presAssocID="{80C8C3DE-7EA7-4339-BC27-4473CF4D8340}" presName="parTrans" presStyleLbl="sibTrans2D1" presStyleIdx="0" presStyleCnt="4"/>
      <dgm:spPr/>
      <dgm:t>
        <a:bodyPr/>
        <a:lstStyle/>
        <a:p>
          <a:endParaRPr lang="en-US"/>
        </a:p>
      </dgm:t>
    </dgm:pt>
    <dgm:pt modelId="{AA7F420B-F6C7-49D0-BE9D-8B9AD92286E8}" type="pres">
      <dgm:prSet presAssocID="{80C8C3DE-7EA7-4339-BC27-4473CF4D8340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0702AA26-3994-4D5C-8895-6EA60EEA7442}" type="pres">
      <dgm:prSet presAssocID="{43B2A040-4C89-44C2-AA33-C1E6467698D2}" presName="node" presStyleLbl="node1" presStyleIdx="0" presStyleCnt="4" custScaleX="163987" custScaleY="121998" custRadScaleRad="107058" custRadScaleInc="79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498E4C-709A-4D8E-A50F-D4E4FC667F2F}" type="pres">
      <dgm:prSet presAssocID="{4F8BDF7D-6AAF-427E-BF04-4480F0208C26}" presName="parTrans" presStyleLbl="sibTrans2D1" presStyleIdx="1" presStyleCnt="4"/>
      <dgm:spPr/>
      <dgm:t>
        <a:bodyPr/>
        <a:lstStyle/>
        <a:p>
          <a:endParaRPr lang="en-US"/>
        </a:p>
      </dgm:t>
    </dgm:pt>
    <dgm:pt modelId="{522DC439-2300-47E4-B916-D4F995BC7D05}" type="pres">
      <dgm:prSet presAssocID="{4F8BDF7D-6AAF-427E-BF04-4480F0208C2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0D5893A-9CFD-41EC-9058-2AA95B859E2B}" type="pres">
      <dgm:prSet presAssocID="{9F6F7379-0D21-492E-95E4-3BD292384CB2}" presName="node" presStyleLbl="node1" presStyleIdx="1" presStyleCnt="4" custScaleX="163987" custScaleY="121998" custRadScaleRad="154875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554A6-EBDC-4EB2-80EB-868D2D742435}" type="pres">
      <dgm:prSet presAssocID="{DA0B7AEF-E9A1-4349-8FFA-48505DB593BC}" presName="parTrans" presStyleLbl="sibTrans2D1" presStyleIdx="2" presStyleCnt="4"/>
      <dgm:spPr/>
      <dgm:t>
        <a:bodyPr/>
        <a:lstStyle/>
        <a:p>
          <a:endParaRPr lang="en-US"/>
        </a:p>
      </dgm:t>
    </dgm:pt>
    <dgm:pt modelId="{C5E3B7E5-0880-44A8-A3DF-DFCC005CF2A4}" type="pres">
      <dgm:prSet presAssocID="{DA0B7AEF-E9A1-4349-8FFA-48505DB593B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F4D9ABB-4962-431D-A2B2-ED4855D41A0D}" type="pres">
      <dgm:prSet presAssocID="{71378975-0E1D-41E8-A895-EB0B804A4E99}" presName="node" presStyleLbl="node1" presStyleIdx="2" presStyleCnt="4" custScaleX="163987" custScaleY="121998" custRadScaleRad="154875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563F6-B7C5-498F-A530-DD6A9AB248BD}" type="pres">
      <dgm:prSet presAssocID="{76105105-CAFC-4A45-A06A-E4749D721416}" presName="parTrans" presStyleLbl="sibTrans2D1" presStyleIdx="3" presStyleCnt="4" custScaleX="120817"/>
      <dgm:spPr/>
      <dgm:t>
        <a:bodyPr/>
        <a:lstStyle/>
        <a:p>
          <a:endParaRPr lang="en-US"/>
        </a:p>
      </dgm:t>
    </dgm:pt>
    <dgm:pt modelId="{48B00E61-E91C-4F32-B3E8-5E1B10BE6B20}" type="pres">
      <dgm:prSet presAssocID="{76105105-CAFC-4A45-A06A-E4749D72141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561FE9CA-F224-45E2-99C8-F6170DB05CF3}" type="pres">
      <dgm:prSet presAssocID="{726EB43E-BED5-48F2-9416-200AF2006BEA}" presName="node" presStyleLbl="node1" presStyleIdx="3" presStyleCnt="4" custScaleX="163987" custScaleY="121998" custRadScaleRad="153457" custRadScaleInc="21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1B93D4-2CD7-4C7A-B22C-BF485F02B360}" type="presOf" srcId="{80C8C3DE-7EA7-4339-BC27-4473CF4D8340}" destId="{AA7F420B-F6C7-49D0-BE9D-8B9AD92286E8}" srcOrd="1" destOrd="0" presId="urn:microsoft.com/office/officeart/2005/8/layout/radial5"/>
    <dgm:cxn modelId="{AAA23455-999E-4AD1-B9CB-A6E4C2E44CA2}" type="presOf" srcId="{9F6F7379-0D21-492E-95E4-3BD292384CB2}" destId="{F0D5893A-9CFD-41EC-9058-2AA95B859E2B}" srcOrd="0" destOrd="0" presId="urn:microsoft.com/office/officeart/2005/8/layout/radial5"/>
    <dgm:cxn modelId="{BD69BD7C-F262-464D-A3BD-6CDF4AAAA04C}" type="presOf" srcId="{43B2A040-4C89-44C2-AA33-C1E6467698D2}" destId="{0702AA26-3994-4D5C-8895-6EA60EEA7442}" srcOrd="0" destOrd="0" presId="urn:microsoft.com/office/officeart/2005/8/layout/radial5"/>
    <dgm:cxn modelId="{921335E0-484A-4117-B42F-97C80DC9E3BF}" srcId="{CF1DB223-5589-4728-9836-2A707B5DDFCE}" destId="{43B2A040-4C89-44C2-AA33-C1E6467698D2}" srcOrd="0" destOrd="0" parTransId="{80C8C3DE-7EA7-4339-BC27-4473CF4D8340}" sibTransId="{488BED90-37A9-4C8F-94A6-71AAB1D213C6}"/>
    <dgm:cxn modelId="{89155DE6-F9BC-45D2-B291-370F14AC9282}" type="presOf" srcId="{76105105-CAFC-4A45-A06A-E4749D721416}" destId="{48B00E61-E91C-4F32-B3E8-5E1B10BE6B20}" srcOrd="1" destOrd="0" presId="urn:microsoft.com/office/officeart/2005/8/layout/radial5"/>
    <dgm:cxn modelId="{6F6C9F9D-EE2F-40D0-959F-AEDE5A5BDF85}" srcId="{CF1DB223-5589-4728-9836-2A707B5DDFCE}" destId="{726EB43E-BED5-48F2-9416-200AF2006BEA}" srcOrd="3" destOrd="0" parTransId="{76105105-CAFC-4A45-A06A-E4749D721416}" sibTransId="{7FF5FB34-E02D-42F1-B569-C1E3EA59A600}"/>
    <dgm:cxn modelId="{289558F9-AE27-4426-A889-FDBE5E135618}" type="presOf" srcId="{4F8BDF7D-6AAF-427E-BF04-4480F0208C26}" destId="{522DC439-2300-47E4-B916-D4F995BC7D05}" srcOrd="1" destOrd="0" presId="urn:microsoft.com/office/officeart/2005/8/layout/radial5"/>
    <dgm:cxn modelId="{AFA2065F-4A0D-4BAA-90F3-82F891AC1AA6}" type="presOf" srcId="{80C8C3DE-7EA7-4339-BC27-4473CF4D8340}" destId="{4659E796-861C-41D1-8783-3ED0BC4EBA9F}" srcOrd="0" destOrd="0" presId="urn:microsoft.com/office/officeart/2005/8/layout/radial5"/>
    <dgm:cxn modelId="{EB5F26A1-8660-4B67-9B38-41267EEADFB8}" type="presOf" srcId="{CF1DB223-5589-4728-9836-2A707B5DDFCE}" destId="{1A0DF007-2978-4B25-8F54-11BC5C2CB8A4}" srcOrd="0" destOrd="0" presId="urn:microsoft.com/office/officeart/2005/8/layout/radial5"/>
    <dgm:cxn modelId="{B5D7E725-DA23-49D1-A6B9-5F6911659EF1}" srcId="{1CE4068D-F385-41B0-94D4-6A982EB433E9}" destId="{CF1DB223-5589-4728-9836-2A707B5DDFCE}" srcOrd="0" destOrd="0" parTransId="{AF1D9743-DEF4-4C8E-B693-BB403E524E51}" sibTransId="{34C1BE83-F5E5-4A38-9826-795648812169}"/>
    <dgm:cxn modelId="{6F60D8AB-3646-42C9-9F6A-BB6D500561E0}" type="presOf" srcId="{726EB43E-BED5-48F2-9416-200AF2006BEA}" destId="{561FE9CA-F224-45E2-99C8-F6170DB05CF3}" srcOrd="0" destOrd="0" presId="urn:microsoft.com/office/officeart/2005/8/layout/radial5"/>
    <dgm:cxn modelId="{3D801411-7EB9-4E91-989A-3EC86D854E8B}" type="presOf" srcId="{DA0B7AEF-E9A1-4349-8FFA-48505DB593BC}" destId="{A0B554A6-EBDC-4EB2-80EB-868D2D742435}" srcOrd="0" destOrd="0" presId="urn:microsoft.com/office/officeart/2005/8/layout/radial5"/>
    <dgm:cxn modelId="{E7652955-0F70-413B-977F-034D8187F6B9}" type="presOf" srcId="{71378975-0E1D-41E8-A895-EB0B804A4E99}" destId="{DF4D9ABB-4962-431D-A2B2-ED4855D41A0D}" srcOrd="0" destOrd="0" presId="urn:microsoft.com/office/officeart/2005/8/layout/radial5"/>
    <dgm:cxn modelId="{0388A74F-49E1-41B8-91A1-AA7DC9F7B38C}" type="presOf" srcId="{76105105-CAFC-4A45-A06A-E4749D721416}" destId="{443563F6-B7C5-498F-A530-DD6A9AB248BD}" srcOrd="0" destOrd="0" presId="urn:microsoft.com/office/officeart/2005/8/layout/radial5"/>
    <dgm:cxn modelId="{108A6A66-6C9C-48A3-920E-5096C48DF9D6}" srcId="{CF1DB223-5589-4728-9836-2A707B5DDFCE}" destId="{71378975-0E1D-41E8-A895-EB0B804A4E99}" srcOrd="2" destOrd="0" parTransId="{DA0B7AEF-E9A1-4349-8FFA-48505DB593BC}" sibTransId="{8E46C383-CF10-4DCB-802F-BC01D0C86151}"/>
    <dgm:cxn modelId="{CDC1386B-0F5D-451F-8E7E-1034E52E2385}" type="presOf" srcId="{4F8BDF7D-6AAF-427E-BF04-4480F0208C26}" destId="{18498E4C-709A-4D8E-A50F-D4E4FC667F2F}" srcOrd="0" destOrd="0" presId="urn:microsoft.com/office/officeart/2005/8/layout/radial5"/>
    <dgm:cxn modelId="{FA803179-DE79-4B10-9D26-528578D09E3B}" type="presOf" srcId="{1CE4068D-F385-41B0-94D4-6A982EB433E9}" destId="{6AA1AA59-E70E-4906-BAC8-6FE1087B45A6}" srcOrd="0" destOrd="0" presId="urn:microsoft.com/office/officeart/2005/8/layout/radial5"/>
    <dgm:cxn modelId="{B1604588-D38A-42AA-AA12-B9B2E8E6297E}" srcId="{CF1DB223-5589-4728-9836-2A707B5DDFCE}" destId="{9F6F7379-0D21-492E-95E4-3BD292384CB2}" srcOrd="1" destOrd="0" parTransId="{4F8BDF7D-6AAF-427E-BF04-4480F0208C26}" sibTransId="{364784AB-91BC-4C5B-9495-7E49D66BFE47}"/>
    <dgm:cxn modelId="{ADCD47AF-6AA6-4A33-B1D1-5072E9FED8CE}" type="presOf" srcId="{DA0B7AEF-E9A1-4349-8FFA-48505DB593BC}" destId="{C5E3B7E5-0880-44A8-A3DF-DFCC005CF2A4}" srcOrd="1" destOrd="0" presId="urn:microsoft.com/office/officeart/2005/8/layout/radial5"/>
    <dgm:cxn modelId="{9AAC07AC-3520-47ED-A00D-416FAC2F614B}" type="presParOf" srcId="{6AA1AA59-E70E-4906-BAC8-6FE1087B45A6}" destId="{1A0DF007-2978-4B25-8F54-11BC5C2CB8A4}" srcOrd="0" destOrd="0" presId="urn:microsoft.com/office/officeart/2005/8/layout/radial5"/>
    <dgm:cxn modelId="{E26EF458-4BC0-475A-B24D-37DCA3E8475A}" type="presParOf" srcId="{6AA1AA59-E70E-4906-BAC8-6FE1087B45A6}" destId="{4659E796-861C-41D1-8783-3ED0BC4EBA9F}" srcOrd="1" destOrd="0" presId="urn:microsoft.com/office/officeart/2005/8/layout/radial5"/>
    <dgm:cxn modelId="{630B4625-8A97-4CDD-A7B2-6299FA34B551}" type="presParOf" srcId="{4659E796-861C-41D1-8783-3ED0BC4EBA9F}" destId="{AA7F420B-F6C7-49D0-BE9D-8B9AD92286E8}" srcOrd="0" destOrd="0" presId="urn:microsoft.com/office/officeart/2005/8/layout/radial5"/>
    <dgm:cxn modelId="{8D71F001-909D-4F5B-9636-A00924824D74}" type="presParOf" srcId="{6AA1AA59-E70E-4906-BAC8-6FE1087B45A6}" destId="{0702AA26-3994-4D5C-8895-6EA60EEA7442}" srcOrd="2" destOrd="0" presId="urn:microsoft.com/office/officeart/2005/8/layout/radial5"/>
    <dgm:cxn modelId="{80739490-D37F-4B19-8ECF-F71CBAB2249F}" type="presParOf" srcId="{6AA1AA59-E70E-4906-BAC8-6FE1087B45A6}" destId="{18498E4C-709A-4D8E-A50F-D4E4FC667F2F}" srcOrd="3" destOrd="0" presId="urn:microsoft.com/office/officeart/2005/8/layout/radial5"/>
    <dgm:cxn modelId="{5DCB86A6-9637-4D30-A13E-3059B7796D7C}" type="presParOf" srcId="{18498E4C-709A-4D8E-A50F-D4E4FC667F2F}" destId="{522DC439-2300-47E4-B916-D4F995BC7D05}" srcOrd="0" destOrd="0" presId="urn:microsoft.com/office/officeart/2005/8/layout/radial5"/>
    <dgm:cxn modelId="{F6E1F04E-8DFA-4782-862D-CBBDD36E2D8D}" type="presParOf" srcId="{6AA1AA59-E70E-4906-BAC8-6FE1087B45A6}" destId="{F0D5893A-9CFD-41EC-9058-2AA95B859E2B}" srcOrd="4" destOrd="0" presId="urn:microsoft.com/office/officeart/2005/8/layout/radial5"/>
    <dgm:cxn modelId="{309AFDD1-87AB-4478-862B-DCD7231AA17D}" type="presParOf" srcId="{6AA1AA59-E70E-4906-BAC8-6FE1087B45A6}" destId="{A0B554A6-EBDC-4EB2-80EB-868D2D742435}" srcOrd="5" destOrd="0" presId="urn:microsoft.com/office/officeart/2005/8/layout/radial5"/>
    <dgm:cxn modelId="{54E34ACB-75BE-469E-B2A0-B77CB1EB2669}" type="presParOf" srcId="{A0B554A6-EBDC-4EB2-80EB-868D2D742435}" destId="{C5E3B7E5-0880-44A8-A3DF-DFCC005CF2A4}" srcOrd="0" destOrd="0" presId="urn:microsoft.com/office/officeart/2005/8/layout/radial5"/>
    <dgm:cxn modelId="{7D3CA621-7833-4B0B-B037-26C17A453D90}" type="presParOf" srcId="{6AA1AA59-E70E-4906-BAC8-6FE1087B45A6}" destId="{DF4D9ABB-4962-431D-A2B2-ED4855D41A0D}" srcOrd="6" destOrd="0" presId="urn:microsoft.com/office/officeart/2005/8/layout/radial5"/>
    <dgm:cxn modelId="{C35D52DF-B8B3-4EDD-BECB-AA7C3EBB6E65}" type="presParOf" srcId="{6AA1AA59-E70E-4906-BAC8-6FE1087B45A6}" destId="{443563F6-B7C5-498F-A530-DD6A9AB248BD}" srcOrd="7" destOrd="0" presId="urn:microsoft.com/office/officeart/2005/8/layout/radial5"/>
    <dgm:cxn modelId="{08FF1470-933E-4C9A-AEFF-F64EACF3C795}" type="presParOf" srcId="{443563F6-B7C5-498F-A530-DD6A9AB248BD}" destId="{48B00E61-E91C-4F32-B3E8-5E1B10BE6B20}" srcOrd="0" destOrd="0" presId="urn:microsoft.com/office/officeart/2005/8/layout/radial5"/>
    <dgm:cxn modelId="{916D1519-FF04-444D-ACCE-EE3468298A39}" type="presParOf" srcId="{6AA1AA59-E70E-4906-BAC8-6FE1087B45A6}" destId="{561FE9CA-F224-45E2-99C8-F6170DB05CF3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90855F81-543A-48E2-9C93-74E9E4746BA7}" type="presOf" srcId="{E3DA5A83-44A6-4DE8-94EC-531B2A1C8BE7}" destId="{66C210B7-10D0-45F8-9ACE-9D69DEC655DB}" srcOrd="0" destOrd="0" presId="urn:microsoft.com/office/officeart/2009/layout/ReverseList"/>
    <dgm:cxn modelId="{1ADADA8A-12FA-4F57-B0B5-85AA4E43257D}" type="presOf" srcId="{DED86962-E4DA-4890-AE52-FA4D51C4A39D}" destId="{DFACAD72-6329-4166-AF09-67CE304F6C19}" srcOrd="1" destOrd="0" presId="urn:microsoft.com/office/officeart/2009/layout/ReverseList"/>
    <dgm:cxn modelId="{E7694668-77E9-469D-9EC3-8A78F3623E67}" type="presOf" srcId="{E3DA5A83-44A6-4DE8-94EC-531B2A1C8BE7}" destId="{D2E05E18-5D04-4408-9DFE-C0F0A57782DD}" srcOrd="1" destOrd="0" presId="urn:microsoft.com/office/officeart/2009/layout/ReverseList"/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E9F48664-36FC-4464-AB17-2B9EBFEDE0AB}" type="presOf" srcId="{99C16EBB-DB1B-472E-8A36-CE6AB9F5701E}" destId="{912C91F0-55C4-4499-B845-7898A3F0EE32}" srcOrd="0" destOrd="0" presId="urn:microsoft.com/office/officeart/2009/layout/ReverseList"/>
    <dgm:cxn modelId="{DE98D3ED-CA2F-4774-BE91-9FA8537A4C21}" type="presOf" srcId="{DED86962-E4DA-4890-AE52-FA4D51C4A39D}" destId="{3D1EFF60-CC1B-4B13-A22F-67782004B17C}" srcOrd="0" destOrd="0" presId="urn:microsoft.com/office/officeart/2009/layout/ReverseList"/>
    <dgm:cxn modelId="{6DC8DE24-ED72-4C1F-BE42-C0CC89B427D0}" type="presParOf" srcId="{912C91F0-55C4-4499-B845-7898A3F0EE32}" destId="{3D1EFF60-CC1B-4B13-A22F-67782004B17C}" srcOrd="0" destOrd="0" presId="urn:microsoft.com/office/officeart/2009/layout/ReverseList"/>
    <dgm:cxn modelId="{78E631F6-A26C-4CE1-BAC6-6B1047972625}" type="presParOf" srcId="{912C91F0-55C4-4499-B845-7898A3F0EE32}" destId="{DFACAD72-6329-4166-AF09-67CE304F6C19}" srcOrd="1" destOrd="0" presId="urn:microsoft.com/office/officeart/2009/layout/ReverseList"/>
    <dgm:cxn modelId="{422DCAE1-F149-4E03-872A-23F4396B96F2}" type="presParOf" srcId="{912C91F0-55C4-4499-B845-7898A3F0EE32}" destId="{66C210B7-10D0-45F8-9ACE-9D69DEC655DB}" srcOrd="2" destOrd="0" presId="urn:microsoft.com/office/officeart/2009/layout/ReverseList"/>
    <dgm:cxn modelId="{7EAF658C-13D2-4E56-801D-79915B52A511}" type="presParOf" srcId="{912C91F0-55C4-4499-B845-7898A3F0EE32}" destId="{D2E05E18-5D04-4408-9DFE-C0F0A57782DD}" srcOrd="3" destOrd="0" presId="urn:microsoft.com/office/officeart/2009/layout/ReverseList"/>
    <dgm:cxn modelId="{C3378629-3F97-4A8A-B85C-AD5AF60CDE8A}" type="presParOf" srcId="{912C91F0-55C4-4499-B845-7898A3F0EE32}" destId="{3C40A316-4721-43E2-9242-0573754E5421}" srcOrd="4" destOrd="0" presId="urn:microsoft.com/office/officeart/2009/layout/ReverseList"/>
    <dgm:cxn modelId="{235EE8B6-4F95-4931-B678-B15E3127781E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C43D824-BEC3-4EB8-A5F8-0C44A2345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5B7B152-72A3-4029-BED9-FE502C3E60E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242852-A121-4DD3-BBB6-A8BC22D5C020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952D5233-05B0-4EA5-A903-9F2797320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DDCCE644-7A72-4496-AA0E-FA5A2EDB5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CF37CB-5BB4-41CF-8873-4A8F6A224A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55713E1-DFF5-4169-BAAA-DE73F2A02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139CD7-58B1-41E8-979E-5CA5F69C97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807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72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98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26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898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="" xmlns:a16="http://schemas.microsoft.com/office/drawing/2014/main" id="{009A28B6-0EEC-43C3-BF1A-121843906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="" xmlns:a16="http://schemas.microsoft.com/office/drawing/2014/main" id="{C08472D7-188E-45E3-87E5-C4D1B8578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vi-VN"/>
          </a:p>
        </p:txBody>
      </p:sp>
      <p:sp>
        <p:nvSpPr>
          <p:cNvPr id="9220" name="Slide Number Placeholder 3">
            <a:extLst>
              <a:ext uri="{FF2B5EF4-FFF2-40B4-BE49-F238E27FC236}">
                <a16:creationId xmlns="" xmlns:a16="http://schemas.microsoft.com/office/drawing/2014/main" id="{F32B7B72-3032-4FA4-B7EF-DA987A48B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3602D1-4DCE-4805-B065-F5F1094D7366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19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>
            <a:extLst>
              <a:ext uri="{FF2B5EF4-FFF2-40B4-BE49-F238E27FC236}">
                <a16:creationId xmlns="" xmlns:a16="http://schemas.microsoft.com/office/drawing/2014/main" id="{FE3EFBD9-4314-4316-B4EC-96B3E040CC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>
            <a:extLst>
              <a:ext uri="{FF2B5EF4-FFF2-40B4-BE49-F238E27FC236}">
                <a16:creationId xmlns="" xmlns:a16="http://schemas.microsoft.com/office/drawing/2014/main" id="{53F94A00-7537-49B2-A6B0-01DBAC684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3F6B69DC-8314-4448-B390-80C5155A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162E0-A064-43C9-8820-A37080847BBE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51211E4C-AE61-4FC4-B312-DF7244AAE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5BD4FF4F-E8ED-4E0A-AEEA-82260C9A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59D02-1ADD-4290-B468-92D3E98E98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369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34BF87-07ED-449D-85C4-A4000AB0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02C29-E2F7-42D2-A35B-578AB11EBB01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F641C50-3B95-4415-9A08-3C8DDAA9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65AF8E-3BA7-4112-B9FA-D956F299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8F5D1-C330-4A05-90DC-160DA2C232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88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="" xmlns:a16="http://schemas.microsoft.com/office/drawing/2014/main" id="{A2E43F80-CC5E-4B92-8001-847F787C07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AB261456-A2CA-4FB2-8BB4-42C3E285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F8F7-F849-4E8A-AA4B-6F28D93695E3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635124AA-232F-4BFA-8D5F-E793ACD5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3DF62FC3-F747-45A0-B333-307870AC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48B18-5A1A-4627-A2AE-A2E6518EB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3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99BB275C-12BB-43F1-8E43-5EC1DACBD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1AEBE-C4DF-4D82-9AB5-0F49F200150C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1ADBECBE-9F88-4293-AD59-9DFA2513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BFED23DD-DD28-4BA8-9D26-DD4E2F7E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DAFEF-ACF5-4E82-B9AE-4710606399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53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108D5D7A-9C73-4A92-9BB5-929D2A32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6D42D-AD51-4F5D-8778-9E49237CE43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ADCEAC4F-01E6-42E5-94F7-06E1CFBB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881A65E5-E465-470F-B0BD-D9878699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4164B-6BA6-4E3D-9071-22D48A0979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41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1D581DA0-FE06-46D8-B2F7-230A7C3C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DE10F-8A6F-4B66-9601-47346C2284D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585B85B-D8B9-4D59-A300-9253E3592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CEF175B4-D2B7-4BCB-85F5-9300FA06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26750-8D87-48EC-85A2-E51A724677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39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AE11D9CC-0FAB-43A3-91D1-3064CAB6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E20A3-B6B9-4B73-A094-C7CD4F7C5CD1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D041D990-82B0-45BB-A498-D5FF596C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160F30D2-B33F-4D97-ABE1-E3C8BE51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B0D4A-4B07-402F-8C51-FF897842A8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99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D06E4BB3-0BA5-4D2A-89D4-F06946E0D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AC7B9-B09F-4EC3-994B-AFDE8E04A628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8EAB8959-7BC1-4DA7-A5C5-D5968281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448BA915-1B5C-437C-8E5B-EB9DD2BD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739B9-3F7F-4285-A66F-AD02A0E83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718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A478A198-7274-49CC-B3BC-7682FB7C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FDD97-3956-40E1-980A-7662A28E4E58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F742517D-9826-4BFC-B65B-4E622081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3A45583-7B50-4569-AFB0-C869A5FB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17AB9-7F4E-4DE0-94BD-3BFBF1B52D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71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43E66B-9F87-4115-8EB9-AF17FAEA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F65CB-6585-472F-9DDD-A506BF00A59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C68BC5-6A59-4D7D-A52B-3E3B861A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531ABC0-8DC8-4F31-9462-45259242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36261-4F7A-4156-BAC0-5D6E2A5BF5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00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="" xmlns:a16="http://schemas.microsoft.com/office/drawing/2014/main" id="{CCD4F1C2-531D-4A8D-8E7C-9931F8CDAAD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="" xmlns:a16="http://schemas.microsoft.com/office/drawing/2014/main" id="{4ABA5BB4-B50E-4721-8E5D-11782D87F0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64FF5F-83D9-4B3E-8514-EF665081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871D988-FB1D-4C7C-B83F-DE73558AAC94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EFBDDB-3685-439C-B93C-FF59B9B5D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CA3A29-5160-4E98-A048-20CC8B957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729494DA-5DBF-42CD-99B4-6C3ABE1C10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0" r:id="rId1"/>
    <p:sldLayoutId id="214748469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="" xmlns:a16="http://schemas.microsoft.com/office/drawing/2014/main" id="{DA1FBD71-8CA1-4C64-8347-92BEB2472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복습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5: 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한국</a:t>
            </a: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어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중급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1</a:t>
            </a:r>
            <a:br>
              <a:rPr lang="en-US" altLang="ko-KR" sz="7200" dirty="0">
                <a:latin typeface="바탕" pitchFamily="18" charset="-127"/>
                <a:ea typeface="바탕" pitchFamily="18" charset="-127"/>
              </a:rPr>
            </a:b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5300" dirty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1</a:t>
            </a:r>
            <a:r>
              <a:rPr lang="ko-KR" altLang="en-US" sz="5300" dirty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~</a:t>
            </a:r>
            <a:r>
              <a:rPr lang="ko-KR" altLang="en-US" sz="5300" dirty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5</a:t>
            </a:r>
            <a:r>
              <a:rPr lang="ko-KR" altLang="en-US" sz="5300" dirty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5300" dirty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>
            <a:extLst>
              <a:ext uri="{FF2B5EF4-FFF2-40B4-BE49-F238E27FC236}">
                <a16:creationId xmlns="" xmlns:a16="http://schemas.microsoft.com/office/drawing/2014/main" id="{5BDC71D2-F813-4B6F-9180-4AF0FBDAC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>
                <a:latin typeface="바탕" panose="02030600000101010101" pitchFamily="18" charset="-127"/>
                <a:ea typeface="바탕" panose="02030600000101010101" pitchFamily="18" charset="-127"/>
              </a:rPr>
              <a:t>Trường Đại học FPT</a:t>
            </a:r>
          </a:p>
          <a:p>
            <a:pPr algn="l" eaLnBrk="1" hangingPunct="1"/>
            <a:r>
              <a:rPr lang="en-US" altLang="en-US" sz="3600">
                <a:latin typeface="바탕" panose="02030600000101010101" pitchFamily="18" charset="-127"/>
                <a:ea typeface="바탕" panose="02030600000101010101" pitchFamily="18" charset="-127"/>
              </a:rPr>
              <a:t>Khoa: …</a:t>
            </a:r>
          </a:p>
          <a:p>
            <a:pPr algn="l" eaLnBrk="1" hangingPunct="1"/>
            <a:r>
              <a:rPr lang="en-US" altLang="en-US" sz="3600">
                <a:latin typeface="바탕" panose="02030600000101010101" pitchFamily="18" charset="-127"/>
                <a:ea typeface="바탕" panose="02030600000101010101" pitchFamily="18" charset="-127"/>
              </a:rPr>
              <a:t>Môn: Hàn ngữ trung cấp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10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6BA6BDD-CD67-4921-8B2E-36A7D6D2B86F}"/>
              </a:ext>
            </a:extLst>
          </p:cNvPr>
          <p:cNvSpPr txBox="1"/>
          <p:nvPr/>
        </p:nvSpPr>
        <p:spPr>
          <a:xfrm>
            <a:off x="3805475" y="5142885"/>
            <a:ext cx="7315200" cy="249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vi-VN" altLang="ko-KR" b="1" dirty="0">
                <a:ea typeface="Batang" panose="02030600000101010101" pitchFamily="18" charset="-127"/>
              </a:rPr>
              <a:t>- Đ</a:t>
            </a:r>
            <a:r>
              <a:rPr lang="en-US" altLang="ko-KR" b="1" dirty="0" err="1">
                <a:ea typeface="Batang" panose="02030600000101010101" pitchFamily="18" charset="-127"/>
              </a:rPr>
              <a:t>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ko-KR" altLang="en-US" b="1" dirty="0">
                <a:ea typeface="Batang" panose="02030600000101010101" pitchFamily="18" charset="-127"/>
              </a:rPr>
              <a:t>가다 </a:t>
            </a:r>
            <a:r>
              <a:rPr lang="en-US" altLang="ko-KR" b="1" dirty="0">
                <a:ea typeface="Batang" panose="02030600000101010101" pitchFamily="18" charset="-127"/>
              </a:rPr>
              <a:t>hay </a:t>
            </a:r>
            <a:r>
              <a:rPr lang="ko-KR" altLang="en-US" b="1" dirty="0">
                <a:ea typeface="Batang" panose="02030600000101010101" pitchFamily="18" charset="-127"/>
              </a:rPr>
              <a:t>오다  </a:t>
            </a:r>
            <a:r>
              <a:rPr lang="en-US" altLang="ko-KR" b="1" dirty="0">
                <a:ea typeface="Batang" panose="02030600000101010101" pitchFamily="18" charset="-127"/>
              </a:rPr>
              <a:t>-</a:t>
            </a:r>
            <a:r>
              <a:rPr lang="ko-KR" altLang="en-US" b="1" dirty="0">
                <a:ea typeface="Batang" panose="02030600000101010101" pitchFamily="18" charset="-127"/>
              </a:rPr>
              <a:t>는 길이다</a:t>
            </a:r>
          </a:p>
          <a:p>
            <a:r>
              <a:rPr lang="vi-VN" altLang="ko-KR" b="1" dirty="0">
                <a:ea typeface="Batang" panose="02030600000101010101" pitchFamily="18" charset="-127"/>
              </a:rPr>
              <a:t>- N</a:t>
            </a:r>
            <a:r>
              <a:rPr lang="en-US" altLang="ko-KR" b="1" dirty="0" err="1">
                <a:ea typeface="Batang" panose="02030600000101010101" pitchFamily="18" charset="-127"/>
              </a:rPr>
              <a:t>ghĩa</a:t>
            </a:r>
            <a:r>
              <a:rPr lang="en-US" altLang="ko-KR" b="1" dirty="0">
                <a:ea typeface="Batang" panose="02030600000101010101" pitchFamily="18" charset="-127"/>
              </a:rPr>
              <a:t> '</a:t>
            </a:r>
            <a:r>
              <a:rPr lang="en-US" altLang="ko-KR" b="1" dirty="0" err="1">
                <a:ea typeface="Batang" panose="02030600000101010101" pitchFamily="18" charset="-127"/>
              </a:rPr>
              <a:t>đang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làm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việc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gì</a:t>
            </a:r>
            <a:r>
              <a:rPr lang="en-US" altLang="ko-KR" b="1" dirty="0">
                <a:ea typeface="Batang" panose="02030600000101010101" pitchFamily="18" charset="-127"/>
              </a:rPr>
              <a:t>’. </a:t>
            </a:r>
            <a:endParaRPr lang="vi-VN" altLang="ko-KR" b="1" dirty="0">
              <a:ea typeface="Batang" panose="02030600000101010101" pitchFamily="18" charset="-127"/>
            </a:endParaRPr>
          </a:p>
          <a:p>
            <a:r>
              <a:rPr lang="vi-VN" altLang="ko-KR" b="1" dirty="0">
                <a:ea typeface="Batang" panose="02030600000101010101" pitchFamily="18" charset="-127"/>
              </a:rPr>
              <a:t>- D</a:t>
            </a:r>
            <a:r>
              <a:rPr lang="en-US" altLang="ko-KR" b="1" dirty="0" err="1">
                <a:ea typeface="Batang" panose="02030600000101010101" pitchFamily="18" charset="-127"/>
              </a:rPr>
              <a:t>ùng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dưới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dạng</a:t>
            </a:r>
            <a:r>
              <a:rPr lang="en-US" altLang="ko-KR" b="1" dirty="0">
                <a:ea typeface="Batang" panose="02030600000101010101" pitchFamily="18" charset="-127"/>
              </a:rPr>
              <a:t> -</a:t>
            </a:r>
            <a:r>
              <a:rPr lang="ko-KR" altLang="en-US" b="1" dirty="0">
                <a:ea typeface="Batang" panose="02030600000101010101" pitchFamily="18" charset="-127"/>
              </a:rPr>
              <a:t>는 길에</a:t>
            </a:r>
            <a:r>
              <a:rPr lang="en-US" altLang="ko-KR" b="1" dirty="0" err="1">
                <a:ea typeface="Batang" panose="02030600000101010101" pitchFamily="18" charset="-127"/>
              </a:rPr>
              <a:t>thì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có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nghĩa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là</a:t>
            </a:r>
            <a:r>
              <a:rPr lang="en-US" altLang="ko-KR" b="1" dirty="0">
                <a:ea typeface="Batang" panose="02030600000101010101" pitchFamily="18" charset="-127"/>
              </a:rPr>
              <a:t> '</a:t>
            </a:r>
            <a:r>
              <a:rPr lang="en-US" altLang="ko-KR" b="1" dirty="0" err="1">
                <a:ea typeface="Batang" panose="02030600000101010101" pitchFamily="18" charset="-127"/>
              </a:rPr>
              <a:t>trong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khi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đang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đi</a:t>
            </a:r>
            <a:r>
              <a:rPr lang="en-US" altLang="ko-KR" b="1" dirty="0">
                <a:ea typeface="Batang" panose="02030600000101010101" pitchFamily="18" charset="-127"/>
              </a:rPr>
              <a:t>, </a:t>
            </a:r>
            <a:r>
              <a:rPr lang="en-US" altLang="ko-KR" b="1" dirty="0" err="1">
                <a:ea typeface="Batang" panose="02030600000101010101" pitchFamily="18" charset="-127"/>
              </a:rPr>
              <a:t>đang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đến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hoặc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trong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dịp</a:t>
            </a:r>
            <a:r>
              <a:rPr lang="en-US" altLang="ko-KR" b="1" dirty="0">
                <a:ea typeface="Batang" panose="02030600000101010101" pitchFamily="18" charset="-127"/>
              </a:rPr>
              <a:t>.’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지금모임에가는길이에요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친구를만나러시내에가는길이에요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  <a:endParaRPr lang="vi-VN" b="1" dirty="0">
              <a:ea typeface="Batang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9C65CD7-A7A7-424E-974B-8DECECFABEC5}"/>
              </a:ext>
            </a:extLst>
          </p:cNvPr>
          <p:cNvSpPr txBox="1"/>
          <p:nvPr/>
        </p:nvSpPr>
        <p:spPr>
          <a:xfrm>
            <a:off x="7770279" y="1463493"/>
            <a:ext cx="6762205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vi-VN" altLang="ko-KR" b="1" dirty="0">
                <a:ea typeface="Batang" panose="02030600000101010101" pitchFamily="18" charset="-127"/>
              </a:rPr>
              <a:t>- Đ</a:t>
            </a:r>
            <a:r>
              <a:rPr lang="en-US" altLang="ko-KR" b="1" dirty="0" err="1">
                <a:ea typeface="Batang" panose="02030600000101010101" pitchFamily="18" charset="-127"/>
              </a:rPr>
              <a:t>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vi-VN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>
                <a:ea typeface="Batang" panose="02030600000101010101" pitchFamily="18" charset="-127"/>
              </a:rPr>
              <a:t>-(</a:t>
            </a:r>
            <a:r>
              <a:rPr lang="ko-KR" altLang="en-US" b="1" dirty="0">
                <a:ea typeface="Batang" panose="02030600000101010101" pitchFamily="18" charset="-127"/>
              </a:rPr>
              <a:t>으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  <a:r>
              <a:rPr lang="ko-KR" altLang="en-US" b="1" dirty="0">
                <a:ea typeface="Batang" panose="02030600000101010101" pitchFamily="18" charset="-127"/>
              </a:rPr>
              <a:t>ㄴ 덕분에</a:t>
            </a:r>
          </a:p>
          <a:p>
            <a:pPr marL="457200" indent="-457200">
              <a:buFontTx/>
              <a:buChar char="-"/>
            </a:pPr>
            <a:r>
              <a:rPr lang="vi-VN" altLang="ko-KR" b="1" dirty="0">
                <a:ea typeface="Batang" panose="02030600000101010101" pitchFamily="18" charset="-127"/>
              </a:rPr>
              <a:t>N</a:t>
            </a:r>
            <a:r>
              <a:rPr lang="en-US" altLang="ko-KR" b="1" dirty="0" err="1">
                <a:ea typeface="Batang" panose="02030600000101010101" pitchFamily="18" charset="-127"/>
              </a:rPr>
              <a:t>ghĩa</a:t>
            </a:r>
            <a:r>
              <a:rPr lang="en-US" altLang="ko-KR" b="1" dirty="0">
                <a:ea typeface="Batang" panose="02030600000101010101" pitchFamily="18" charset="-127"/>
              </a:rPr>
              <a:t> "</a:t>
            </a:r>
            <a:r>
              <a:rPr lang="en-US" altLang="ko-KR" b="1" dirty="0" err="1">
                <a:ea typeface="Batang" panose="02030600000101010101" pitchFamily="18" charset="-127"/>
              </a:rPr>
              <a:t>nhờ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vào</a:t>
            </a:r>
            <a:r>
              <a:rPr lang="en-US" altLang="ko-KR" b="1" dirty="0">
                <a:ea typeface="Batang" panose="02030600000101010101" pitchFamily="18" charset="-127"/>
              </a:rPr>
              <a:t>...., </a:t>
            </a:r>
            <a:r>
              <a:rPr lang="en-US" altLang="ko-KR" b="1" dirty="0" err="1">
                <a:ea typeface="Batang" panose="02030600000101010101" pitchFamily="18" charset="-127"/>
              </a:rPr>
              <a:t>nhờ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có</a:t>
            </a:r>
            <a:r>
              <a:rPr lang="en-US" altLang="ko-KR" b="1" dirty="0">
                <a:ea typeface="Batang" panose="02030600000101010101" pitchFamily="18" charset="-127"/>
              </a:rPr>
              <a:t>....." </a:t>
            </a:r>
            <a:endParaRPr lang="vi-VN" altLang="ko-KR" b="1" dirty="0"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vi-VN" altLang="ko-KR" b="1" dirty="0">
                <a:ea typeface="Batang" panose="02030600000101010101" pitchFamily="18" charset="-127"/>
              </a:rPr>
              <a:t>Đ</a:t>
            </a:r>
            <a:r>
              <a:rPr lang="en-US" altLang="ko-KR" b="1" dirty="0" err="1">
                <a:ea typeface="Batang" panose="02030600000101010101" pitchFamily="18" charset="-127"/>
              </a:rPr>
              <a:t>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ko-KR" altLang="en-US" b="1" dirty="0">
                <a:ea typeface="Batang" panose="02030600000101010101" pitchFamily="18" charset="-127"/>
              </a:rPr>
              <a:t>ㄹ</a:t>
            </a:r>
            <a:r>
              <a:rPr lang="en-US" altLang="ko-KR" b="1" dirty="0">
                <a:ea typeface="Batang" panose="02030600000101010101" pitchFamily="18" charset="-127"/>
              </a:rPr>
              <a:t>/ </a:t>
            </a:r>
            <a:r>
              <a:rPr lang="en-US" altLang="ko-KR" b="1" dirty="0" err="1">
                <a:ea typeface="Batang" panose="02030600000101010101" pitchFamily="18" charset="-127"/>
              </a:rPr>
              <a:t>nguyên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âm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dùng</a:t>
            </a:r>
            <a:r>
              <a:rPr lang="en-US" altLang="ko-KR" b="1" dirty="0">
                <a:ea typeface="Batang" panose="02030600000101010101" pitchFamily="18" charset="-127"/>
              </a:rPr>
              <a:t> -</a:t>
            </a:r>
            <a:r>
              <a:rPr lang="ko-KR" altLang="en-US" b="1" dirty="0">
                <a:ea typeface="Batang" panose="02030600000101010101" pitchFamily="18" charset="-127"/>
              </a:rPr>
              <a:t>ㄴ 덕분에</a:t>
            </a:r>
            <a:r>
              <a:rPr lang="en-US" altLang="ko-KR" b="1" dirty="0">
                <a:ea typeface="Batang" panose="02030600000101010101" pitchFamily="18" charset="-127"/>
              </a:rPr>
              <a:t>,</a:t>
            </a:r>
          </a:p>
          <a:p>
            <a:pPr marL="457200" indent="-457200">
              <a:buFontTx/>
              <a:buChar char="-"/>
            </a:pPr>
            <a:r>
              <a:rPr lang="vi-VN" altLang="ko-KR" b="1" dirty="0">
                <a:ea typeface="Batang" panose="02030600000101010101" pitchFamily="18" charset="-127"/>
              </a:rPr>
              <a:t>Đ</a:t>
            </a:r>
            <a:r>
              <a:rPr lang="en-US" altLang="ko-KR" b="1" dirty="0" err="1">
                <a:ea typeface="Batang" panose="02030600000101010101" pitchFamily="18" charset="-127"/>
              </a:rPr>
              <a:t>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phụ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âm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khác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dùng</a:t>
            </a:r>
            <a:r>
              <a:rPr lang="en-US" altLang="ko-KR" b="1" dirty="0">
                <a:ea typeface="Batang" panose="02030600000101010101" pitchFamily="18" charset="-127"/>
              </a:rPr>
              <a:t> -</a:t>
            </a:r>
            <a:r>
              <a:rPr lang="ko-KR" altLang="en-US" b="1" dirty="0">
                <a:ea typeface="Batang" panose="02030600000101010101" pitchFamily="18" charset="-127"/>
              </a:rPr>
              <a:t>은 덕분에</a:t>
            </a:r>
            <a:r>
              <a:rPr lang="en-US" altLang="ko-KR" b="1" dirty="0">
                <a:ea typeface="Batang" panose="02030600000101010101" pitchFamily="18" charset="-127"/>
              </a:rPr>
              <a:t>, </a:t>
            </a:r>
            <a:endParaRPr lang="vi-VN" altLang="ko-KR" b="1" dirty="0"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vi-VN" altLang="ko-KR" b="1" dirty="0">
                <a:ea typeface="Batang" panose="02030600000101010101" pitchFamily="18" charset="-127"/>
              </a:rPr>
              <a:t>D</a:t>
            </a:r>
            <a:r>
              <a:rPr lang="en-US" altLang="ko-KR" b="1" dirty="0" err="1">
                <a:ea typeface="Batang" panose="02030600000101010101" pitchFamily="18" charset="-127"/>
              </a:rPr>
              <a:t>anh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thì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dùng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ko-KR" altLang="en-US" b="1" dirty="0">
                <a:ea typeface="Batang" panose="02030600000101010101" pitchFamily="18" charset="-127"/>
              </a:rPr>
              <a:t>덕분에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흐엉씨가도와준덕분에일이잘끝났습니다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endParaRPr lang="en-US" altLang="ko-KR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929E6A0-19F9-441B-A3FB-8F3D500B168F}"/>
              </a:ext>
            </a:extLst>
          </p:cNvPr>
          <p:cNvSpPr txBox="1"/>
          <p:nvPr/>
        </p:nvSpPr>
        <p:spPr>
          <a:xfrm>
            <a:off x="424372" y="1474190"/>
            <a:ext cx="6762206" cy="3293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vi-VN" altLang="ko-KR" b="1" dirty="0">
                <a:ea typeface="Batang" panose="02030600000101010101" pitchFamily="18" charset="-127"/>
              </a:rPr>
              <a:t>Đ</a:t>
            </a:r>
            <a:r>
              <a:rPr lang="en-US" altLang="ko-KR" b="1" dirty="0" err="1">
                <a:ea typeface="Batang" panose="02030600000101010101" pitchFamily="18" charset="-127"/>
              </a:rPr>
              <a:t>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/ </a:t>
            </a:r>
            <a:r>
              <a:rPr lang="en-US" altLang="ko-KR" b="1" dirty="0" err="1">
                <a:ea typeface="Batang" panose="02030600000101010101" pitchFamily="18" charset="-127"/>
              </a:rPr>
              <a:t>tính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 - </a:t>
            </a:r>
            <a:r>
              <a:rPr lang="ko-KR" altLang="en-US" b="1" dirty="0">
                <a:ea typeface="Batang" panose="02030600000101010101" pitchFamily="18" charset="-127"/>
              </a:rPr>
              <a:t>나요</a:t>
            </a:r>
            <a:r>
              <a:rPr lang="en-US" altLang="ko-KR" b="1" dirty="0">
                <a:ea typeface="Batang" panose="02030600000101010101" pitchFamily="18" charset="-127"/>
              </a:rPr>
              <a:t>/-(</a:t>
            </a:r>
            <a:r>
              <a:rPr lang="ko-KR" altLang="en-US" b="1" dirty="0">
                <a:ea typeface="Batang" panose="02030600000101010101" pitchFamily="18" charset="-127"/>
              </a:rPr>
              <a:t>으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  <a:r>
              <a:rPr lang="ko-KR" altLang="en-US" b="1" dirty="0">
                <a:ea typeface="Batang" panose="02030600000101010101" pitchFamily="18" charset="-127"/>
              </a:rPr>
              <a:t>ㄴ가요</a:t>
            </a:r>
            <a:r>
              <a:rPr lang="en-US" altLang="ko-KR" b="1" dirty="0">
                <a:ea typeface="Batang" panose="02030600000101010101" pitchFamily="18" charset="-127"/>
              </a:rPr>
              <a:t>?</a:t>
            </a:r>
          </a:p>
          <a:p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vi-VN" altLang="ko-KR" b="1" dirty="0">
                <a:ea typeface="Batang" panose="02030600000101010101" pitchFamily="18" charset="-127"/>
              </a:rPr>
              <a:t>Đ</a:t>
            </a:r>
            <a:r>
              <a:rPr lang="en-US" altLang="ko-KR" b="1" dirty="0" err="1">
                <a:ea typeface="Batang" panose="02030600000101010101" pitchFamily="18" charset="-127"/>
              </a:rPr>
              <a:t>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, </a:t>
            </a:r>
            <a:r>
              <a:rPr lang="en-US" altLang="ko-KR" b="1" dirty="0" err="1">
                <a:ea typeface="Batang" panose="02030600000101010101" pitchFamily="18" charset="-127"/>
              </a:rPr>
              <a:t>dùng</a:t>
            </a:r>
            <a:r>
              <a:rPr lang="en-US" altLang="ko-KR" b="1" dirty="0">
                <a:ea typeface="Batang" panose="02030600000101010101" pitchFamily="18" charset="-127"/>
              </a:rPr>
              <a:t> -</a:t>
            </a:r>
            <a:r>
              <a:rPr lang="ko-KR" altLang="en-US" b="1" dirty="0">
                <a:ea typeface="Batang" panose="02030600000101010101" pitchFamily="18" charset="-127"/>
              </a:rPr>
              <a:t>나요</a:t>
            </a:r>
            <a:r>
              <a:rPr lang="en-US" altLang="ko-KR" b="1" dirty="0">
                <a:ea typeface="Batang" panose="02030600000101010101" pitchFamily="18" charset="-127"/>
              </a:rPr>
              <a:t>?,</a:t>
            </a:r>
            <a:r>
              <a:rPr lang="en-US" altLang="ko-KR" b="1" dirty="0" err="1">
                <a:ea typeface="Batang" panose="02030600000101010101" pitchFamily="18" charset="-127"/>
              </a:rPr>
              <a:t>tính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-(</a:t>
            </a:r>
            <a:r>
              <a:rPr lang="ko-KR" altLang="en-US" b="1" dirty="0">
                <a:ea typeface="Batang" panose="02030600000101010101" pitchFamily="18" charset="-127"/>
              </a:rPr>
              <a:t>으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  <a:r>
              <a:rPr lang="ko-KR" altLang="en-US" b="1" dirty="0">
                <a:ea typeface="Batang" panose="02030600000101010101" pitchFamily="18" charset="-127"/>
              </a:rPr>
              <a:t>ㄴ가요</a:t>
            </a:r>
            <a:r>
              <a:rPr lang="en-US" altLang="ko-KR" b="1" dirty="0">
                <a:ea typeface="Batang" panose="02030600000101010101" pitchFamily="18" charset="-127"/>
              </a:rPr>
              <a:t>?. </a:t>
            </a:r>
          </a:p>
          <a:p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en-US" altLang="ko-KR" b="1" dirty="0" err="1">
                <a:ea typeface="Batang" panose="02030600000101010101" pitchFamily="18" charset="-127"/>
              </a:rPr>
              <a:t>Thì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hiện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tại</a:t>
            </a:r>
            <a:r>
              <a:rPr lang="en-US" altLang="ko-KR" b="1" dirty="0">
                <a:ea typeface="Batang" panose="02030600000101010101" pitchFamily="18" charset="-127"/>
              </a:rPr>
              <a:t>: -</a:t>
            </a:r>
            <a:r>
              <a:rPr lang="ko-KR" altLang="en-US" b="1" dirty="0">
                <a:ea typeface="Batang" panose="02030600000101010101" pitchFamily="18" charset="-127"/>
              </a:rPr>
              <a:t>나요</a:t>
            </a:r>
            <a:r>
              <a:rPr lang="en-US" altLang="ko-KR" b="1" dirty="0">
                <a:ea typeface="Batang" panose="02030600000101010101" pitchFamily="18" charset="-127"/>
              </a:rPr>
              <a:t>? </a:t>
            </a:r>
            <a:r>
              <a:rPr lang="en-US" altLang="ko-KR" b="1" dirty="0" err="1">
                <a:ea typeface="Batang" panose="02030600000101010101" pitchFamily="18" charset="-127"/>
              </a:rPr>
              <a:t>cho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động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, </a:t>
            </a:r>
            <a:r>
              <a:rPr lang="en-US" altLang="ko-KR" b="1" dirty="0" err="1">
                <a:ea typeface="Batang" panose="02030600000101010101" pitchFamily="18" charset="-127"/>
              </a:rPr>
              <a:t>dùng</a:t>
            </a:r>
            <a:r>
              <a:rPr lang="en-US" altLang="ko-KR" b="1" dirty="0">
                <a:ea typeface="Batang" panose="02030600000101010101" pitchFamily="18" charset="-127"/>
              </a:rPr>
              <a:t> -(</a:t>
            </a:r>
            <a:r>
              <a:rPr lang="ko-KR" altLang="en-US" b="1" dirty="0">
                <a:ea typeface="Batang" panose="02030600000101010101" pitchFamily="18" charset="-127"/>
              </a:rPr>
              <a:t>으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  <a:r>
              <a:rPr lang="ko-KR" altLang="en-US" b="1" dirty="0">
                <a:ea typeface="Batang" panose="02030600000101010101" pitchFamily="18" charset="-127"/>
              </a:rPr>
              <a:t>ㄴ가요</a:t>
            </a:r>
            <a:r>
              <a:rPr lang="en-US" altLang="ko-KR" b="1" dirty="0">
                <a:ea typeface="Batang" panose="02030600000101010101" pitchFamily="18" charset="-127"/>
              </a:rPr>
              <a:t>? </a:t>
            </a:r>
            <a:r>
              <a:rPr lang="en-US" altLang="ko-KR" b="1" dirty="0" err="1">
                <a:ea typeface="Batang" panose="02030600000101010101" pitchFamily="18" charset="-127"/>
              </a:rPr>
              <a:t>cho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tính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. </a:t>
            </a:r>
          </a:p>
          <a:p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en-US" altLang="ko-KR" b="1" dirty="0" err="1">
                <a:ea typeface="Batang" panose="02030600000101010101" pitchFamily="18" charset="-127"/>
              </a:rPr>
              <a:t>Thì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quá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khứ</a:t>
            </a:r>
            <a:r>
              <a:rPr lang="en-US" altLang="ko-KR" b="1" dirty="0">
                <a:ea typeface="Batang" panose="02030600000101010101" pitchFamily="18" charset="-127"/>
              </a:rPr>
              <a:t>: </a:t>
            </a:r>
            <a:r>
              <a:rPr lang="en-US" altLang="ko-KR" b="1" dirty="0" err="1">
                <a:ea typeface="Batang" panose="02030600000101010101" pitchFamily="18" charset="-127"/>
              </a:rPr>
              <a:t>dùng</a:t>
            </a:r>
            <a:r>
              <a:rPr lang="en-US" altLang="ko-KR" b="1" dirty="0">
                <a:ea typeface="Batang" panose="02030600000101010101" pitchFamily="18" charset="-127"/>
              </a:rPr>
              <a:t> -</a:t>
            </a:r>
            <a:r>
              <a:rPr lang="ko-KR" altLang="en-US" b="1" dirty="0">
                <a:ea typeface="Batang" panose="02030600000101010101" pitchFamily="18" charset="-127"/>
              </a:rPr>
              <a:t>았</a:t>
            </a:r>
            <a:r>
              <a:rPr lang="en-US" altLang="ko-KR" b="1" dirty="0">
                <a:ea typeface="Batang" panose="02030600000101010101" pitchFamily="18" charset="-127"/>
              </a:rPr>
              <a:t>/</a:t>
            </a:r>
            <a:r>
              <a:rPr lang="ko-KR" altLang="en-US" b="1" dirty="0">
                <a:ea typeface="Batang" panose="02030600000101010101" pitchFamily="18" charset="-127"/>
              </a:rPr>
              <a:t>었나요</a:t>
            </a:r>
            <a:r>
              <a:rPr lang="en-US" altLang="ko-KR" b="1" dirty="0">
                <a:ea typeface="Batang" panose="02030600000101010101" pitchFamily="18" charset="-127"/>
              </a:rPr>
              <a:t>? </a:t>
            </a:r>
          </a:p>
          <a:p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en-US" altLang="ko-KR" b="1" dirty="0" err="1">
                <a:ea typeface="Batang" panose="02030600000101010101" pitchFamily="18" charset="-127"/>
              </a:rPr>
              <a:t>Thì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tương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lai</a:t>
            </a:r>
            <a:r>
              <a:rPr lang="en-US" altLang="ko-KR" b="1" dirty="0">
                <a:ea typeface="Batang" panose="02030600000101010101" pitchFamily="18" charset="-127"/>
              </a:rPr>
              <a:t>: </a:t>
            </a:r>
            <a:r>
              <a:rPr lang="en-US" altLang="ko-KR" b="1" dirty="0" err="1">
                <a:ea typeface="Batang" panose="02030600000101010101" pitchFamily="18" charset="-127"/>
              </a:rPr>
              <a:t>dùng</a:t>
            </a:r>
            <a:r>
              <a:rPr lang="en-US" altLang="ko-KR" b="1" dirty="0">
                <a:ea typeface="Batang" panose="02030600000101010101" pitchFamily="18" charset="-127"/>
              </a:rPr>
              <a:t> -(</a:t>
            </a:r>
            <a:r>
              <a:rPr lang="ko-KR" altLang="en-US" b="1" dirty="0">
                <a:ea typeface="Batang" panose="02030600000101010101" pitchFamily="18" charset="-127"/>
              </a:rPr>
              <a:t>으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  <a:r>
              <a:rPr lang="ko-KR" altLang="en-US" b="1" dirty="0">
                <a:ea typeface="Batang" panose="02030600000101010101" pitchFamily="18" charset="-127"/>
              </a:rPr>
              <a:t>ㄹ 건가요</a:t>
            </a:r>
            <a:r>
              <a:rPr lang="en-US" altLang="ko-KR" b="1" dirty="0">
                <a:ea typeface="Batang" panose="02030600000101010101" pitchFamily="18" charset="-127"/>
              </a:rPr>
              <a:t>?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이번모임에오시나요</a:t>
            </a:r>
            <a:r>
              <a:rPr lang="en-US" altLang="ko-KR" b="1" dirty="0">
                <a:ea typeface="Batang" panose="02030600000101010101" pitchFamily="18" charset="-127"/>
              </a:rPr>
              <a:t>?</a:t>
            </a:r>
          </a:p>
        </p:txBody>
      </p:sp>
      <p:pic>
        <p:nvPicPr>
          <p:cNvPr id="3" name="Graphic 2" descr="Flower without stem with solid fill">
            <a:extLst>
              <a:ext uri="{FF2B5EF4-FFF2-40B4-BE49-F238E27FC236}">
                <a16:creationId xmlns="" xmlns:a16="http://schemas.microsoft.com/office/drawing/2014/main" id="{12A2580B-7011-43B3-A6D8-9E3226D4A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923" y="5338700"/>
            <a:ext cx="2126413" cy="2126413"/>
          </a:xfrm>
          <a:prstGeom prst="rect">
            <a:avLst/>
          </a:prstGeom>
        </p:spPr>
      </p:pic>
      <p:pic>
        <p:nvPicPr>
          <p:cNvPr id="9" name="Graphic 8" descr="Glasses with solid fill">
            <a:extLst>
              <a:ext uri="{FF2B5EF4-FFF2-40B4-BE49-F238E27FC236}">
                <a16:creationId xmlns="" xmlns:a16="http://schemas.microsoft.com/office/drawing/2014/main" id="{431FEBB4-B649-411B-BCC6-9D97162E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40526" y="5410200"/>
            <a:ext cx="2023074" cy="20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6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11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37E123D-29D2-4814-B06B-BA13A2A102F7}"/>
              </a:ext>
            </a:extLst>
          </p:cNvPr>
          <p:cNvSpPr txBox="1"/>
          <p:nvPr/>
        </p:nvSpPr>
        <p:spPr>
          <a:xfrm>
            <a:off x="802944" y="1524000"/>
            <a:ext cx="6172200" cy="20928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>
                <a:ea typeface="Batang" panose="02030600000101010101" pitchFamily="18" charset="-127"/>
              </a:rPr>
              <a:t> </a:t>
            </a:r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vi-VN" altLang="ko-KR" b="1" dirty="0">
                <a:ea typeface="Batang" panose="02030600000101010101" pitchFamily="18" charset="-127"/>
              </a:rPr>
              <a:t>Đ</a:t>
            </a:r>
            <a:r>
              <a:rPr lang="en-US" altLang="ko-KR" b="1" dirty="0" err="1">
                <a:ea typeface="Batang" panose="02030600000101010101" pitchFamily="18" charset="-127"/>
              </a:rPr>
              <a:t>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/ </a:t>
            </a:r>
            <a:r>
              <a:rPr lang="ko-KR" altLang="en-US" b="1" dirty="0">
                <a:ea typeface="Batang" panose="02030600000101010101" pitchFamily="18" charset="-127"/>
              </a:rPr>
              <a:t>있다</a:t>
            </a:r>
            <a:r>
              <a:rPr lang="en-US" altLang="ko-KR" b="1" dirty="0">
                <a:ea typeface="Batang" panose="02030600000101010101" pitchFamily="18" charset="-127"/>
              </a:rPr>
              <a:t>, </a:t>
            </a:r>
            <a:r>
              <a:rPr lang="ko-KR" altLang="en-US" b="1" dirty="0">
                <a:ea typeface="Batang" panose="02030600000101010101" pitchFamily="18" charset="-127"/>
              </a:rPr>
              <a:t>없다 </a:t>
            </a:r>
            <a:r>
              <a:rPr lang="en-US" altLang="ko-KR" b="1" dirty="0">
                <a:ea typeface="Batang" panose="02030600000101010101" pitchFamily="18" charset="-127"/>
              </a:rPr>
              <a:t>-</a:t>
            </a:r>
            <a:r>
              <a:rPr lang="ko-KR" altLang="en-US" b="1" dirty="0">
                <a:ea typeface="Batang" panose="02030600000101010101" pitchFamily="18" charset="-127"/>
              </a:rPr>
              <a:t>는 게 좋다</a:t>
            </a:r>
          </a:p>
          <a:p>
            <a:r>
              <a:rPr lang="vi-VN" altLang="ko-KR" b="1" dirty="0">
                <a:ea typeface="Batang" panose="02030600000101010101" pitchFamily="18" charset="-127"/>
              </a:rPr>
              <a:t> - </a:t>
            </a:r>
            <a:r>
              <a:rPr lang="en-US" altLang="ko-KR" b="1" dirty="0">
                <a:ea typeface="Batang" panose="02030600000101010101" pitchFamily="18" charset="-127"/>
              </a:rPr>
              <a:t>“</a:t>
            </a:r>
            <a:r>
              <a:rPr lang="en-US" altLang="ko-KR" b="1" dirty="0" err="1">
                <a:ea typeface="Batang" panose="02030600000101010101" pitchFamily="18" charset="-127"/>
              </a:rPr>
              <a:t>tốt</a:t>
            </a:r>
            <a:r>
              <a:rPr lang="en-US" altLang="ko-KR" b="1" dirty="0">
                <a:ea typeface="Batang" panose="02030600000101010101" pitchFamily="18" charset="-127"/>
              </a:rPr>
              <a:t>” “...</a:t>
            </a:r>
            <a:r>
              <a:rPr lang="en-US" altLang="ko-KR" b="1" dirty="0" err="1">
                <a:ea typeface="Batang" panose="02030600000101010101" pitchFamily="18" charset="-127"/>
              </a:rPr>
              <a:t>thì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tốt</a:t>
            </a:r>
            <a:r>
              <a:rPr lang="en-US" altLang="ko-KR" b="1" dirty="0">
                <a:ea typeface="Batang" panose="02030600000101010101" pitchFamily="18" charset="-127"/>
              </a:rPr>
              <a:t>", </a:t>
            </a:r>
          </a:p>
          <a:p>
            <a:r>
              <a:rPr lang="vi-VN" altLang="ko-KR" b="1" dirty="0">
                <a:ea typeface="Batang" panose="02030600000101010101" pitchFamily="18" charset="-127"/>
              </a:rPr>
              <a:t> - </a:t>
            </a:r>
            <a:r>
              <a:rPr lang="en-US" altLang="ko-KR" b="1" dirty="0" err="1">
                <a:ea typeface="Batang" panose="02030600000101010101" pitchFamily="18" charset="-127"/>
              </a:rPr>
              <a:t>Dùng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để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khuyên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người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khác</a:t>
            </a:r>
            <a:r>
              <a:rPr lang="en-US" altLang="ko-KR" b="1" dirty="0">
                <a:ea typeface="Batang" panose="02030600000101010101" pitchFamily="18" charset="-127"/>
              </a:rPr>
              <a:t>,     </a:t>
            </a:r>
            <a:r>
              <a:rPr lang="ko-KR" altLang="en-US" b="1" dirty="0">
                <a:ea typeface="Batang" panose="02030600000101010101" pitchFamily="18" charset="-127"/>
              </a:rPr>
              <a:t>지금가는게좋겠어요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    열이날때는병원에가는게좋아요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  <a:endParaRPr lang="vi-VN" b="1" dirty="0">
              <a:ea typeface="Batang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FD7E58F-0DE8-4BB1-AC26-8E9B6B03C964}"/>
              </a:ext>
            </a:extLst>
          </p:cNvPr>
          <p:cNvSpPr txBox="1"/>
          <p:nvPr/>
        </p:nvSpPr>
        <p:spPr>
          <a:xfrm>
            <a:off x="7681415" y="1600553"/>
            <a:ext cx="6146041" cy="2092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>
                <a:ea typeface="Batang" panose="02030600000101010101" pitchFamily="18" charset="-127"/>
              </a:rPr>
              <a:t> </a:t>
            </a:r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en-US" altLang="ko-KR" b="1" dirty="0" err="1">
                <a:ea typeface="Batang" panose="02030600000101010101" pitchFamily="18" charset="-127"/>
              </a:rPr>
              <a:t>Tính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-</a:t>
            </a:r>
            <a:r>
              <a:rPr lang="ko-KR" altLang="en-US" b="1" dirty="0">
                <a:ea typeface="Batang" panose="02030600000101010101" pitchFamily="18" charset="-127"/>
              </a:rPr>
              <a:t>아</a:t>
            </a:r>
            <a:r>
              <a:rPr lang="en-US" altLang="ko-KR" b="1" dirty="0">
                <a:ea typeface="Batang" panose="02030600000101010101" pitchFamily="18" charset="-127"/>
              </a:rPr>
              <a:t>/</a:t>
            </a:r>
            <a:r>
              <a:rPr lang="ko-KR" altLang="en-US" b="1" dirty="0">
                <a:ea typeface="Batang" panose="02030600000101010101" pitchFamily="18" charset="-127"/>
              </a:rPr>
              <a:t>어 보이다</a:t>
            </a:r>
          </a:p>
          <a:p>
            <a:r>
              <a:rPr lang="en-US" altLang="ko-KR" b="1" dirty="0">
                <a:ea typeface="Batang" panose="02030600000101010101" pitchFamily="18" charset="-127"/>
              </a:rPr>
              <a:t> - </a:t>
            </a:r>
            <a:r>
              <a:rPr lang="en-US" altLang="ko-KR" b="1" dirty="0" err="1">
                <a:ea typeface="Batang" panose="02030600000101010101" pitchFamily="18" charset="-127"/>
              </a:rPr>
              <a:t>Có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nghĩa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là</a:t>
            </a:r>
            <a:r>
              <a:rPr lang="en-US" altLang="ko-KR" b="1" dirty="0">
                <a:ea typeface="Batang" panose="02030600000101010101" pitchFamily="18" charset="-127"/>
              </a:rPr>
              <a:t> ‘</a:t>
            </a:r>
            <a:r>
              <a:rPr lang="en-US" altLang="ko-KR" b="1" dirty="0" err="1">
                <a:ea typeface="Batang" panose="02030600000101010101" pitchFamily="18" charset="-127"/>
              </a:rPr>
              <a:t>trông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có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vẻ</a:t>
            </a:r>
            <a:r>
              <a:rPr lang="en-US" altLang="ko-KR" b="1" dirty="0">
                <a:ea typeface="Batang" panose="02030600000101010101" pitchFamily="18" charset="-127"/>
              </a:rPr>
              <a:t>…’.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이책은아주어려워보여요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이교실은좁아서좀답답해보여요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endParaRPr lang="vi-VN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811118B-03C5-46BD-BE05-2C39EF7FFEB5}"/>
              </a:ext>
            </a:extLst>
          </p:cNvPr>
          <p:cNvSpPr txBox="1"/>
          <p:nvPr/>
        </p:nvSpPr>
        <p:spPr>
          <a:xfrm>
            <a:off x="4076130" y="4342666"/>
            <a:ext cx="7601519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vi-VN" altLang="ko-KR" b="1" dirty="0">
                <a:ea typeface="Batang" panose="02030600000101010101" pitchFamily="18" charset="-127"/>
              </a:rPr>
              <a:t>- T</a:t>
            </a:r>
            <a:r>
              <a:rPr lang="vi-VN" b="1" dirty="0">
                <a:ea typeface="Batang" panose="02030600000101010101" pitchFamily="18" charset="-127"/>
              </a:rPr>
              <a:t>ính từ hay động từ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-(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으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ㄴ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/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는 것 같다</a:t>
            </a:r>
          </a:p>
          <a:p>
            <a:r>
              <a:rPr lang="vi-VN" b="1" dirty="0">
                <a:ea typeface="Batang" panose="02030600000101010101" pitchFamily="18" charset="-127"/>
              </a:rPr>
              <a:t>- Nghĩa là 'hình như, có vẻ, dường như có vẻ, </a:t>
            </a:r>
          </a:p>
          <a:p>
            <a:r>
              <a:rPr lang="vi-VN" b="1" dirty="0">
                <a:ea typeface="Batang" panose="02030600000101010101" pitchFamily="18" charset="-127"/>
              </a:rPr>
              <a:t>- Tính từ kết thúc nguyên âm/ phụ âm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ㄹ</a:t>
            </a:r>
            <a:r>
              <a:rPr lang="vi-VN" altLang="ko-KR" b="1" dirty="0">
                <a:ea typeface="Batang" panose="02030600000101010101" pitchFamily="18" charset="-127"/>
              </a:rPr>
              <a:t>/</a:t>
            </a:r>
            <a:r>
              <a:rPr lang="vi-VN" b="1" dirty="0">
                <a:ea typeface="Batang" panose="02030600000101010101" pitchFamily="18" charset="-127"/>
              </a:rPr>
              <a:t>sau </a:t>
            </a:r>
          </a:p>
          <a:p>
            <a:r>
              <a:rPr lang="vi-VN" b="1" dirty="0">
                <a:ea typeface="Batang" panose="02030600000101010101" pitchFamily="18" charset="-127"/>
              </a:rPr>
              <a:t>      thân từ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이다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아니다</a:t>
            </a:r>
            <a:r>
              <a:rPr lang="vi-VN" b="1" dirty="0">
                <a:ea typeface="Batang" panose="02030600000101010101" pitchFamily="18" charset="-127"/>
              </a:rPr>
              <a:t>thì dùng -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ㄴ 것 같다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endParaRPr lang="vi-VN" altLang="ko-KR" b="1" dirty="0">
              <a:ea typeface="Batang" panose="02030600000101010101" pitchFamily="18" charset="-127"/>
            </a:endParaRPr>
          </a:p>
          <a:p>
            <a:r>
              <a:rPr lang="vi-VN" b="1" dirty="0">
                <a:ea typeface="Batang" panose="02030600000101010101" pitchFamily="18" charset="-127"/>
              </a:rPr>
              <a:t>- Phụ âm khác thì  -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은 것 같다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vi-VN" b="1" dirty="0">
                <a:ea typeface="Batang" panose="02030600000101010101" pitchFamily="18" charset="-127"/>
              </a:rPr>
              <a:t>- Kết thúc là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있다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없다</a:t>
            </a:r>
            <a:r>
              <a:rPr lang="vi-VN" b="1" dirty="0">
                <a:ea typeface="Batang" panose="02030600000101010101" pitchFamily="18" charset="-127"/>
              </a:rPr>
              <a:t>thì dùng -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는 것 같다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최정우씨가많이아픈것같아요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endParaRPr lang="vi-VN" b="1" dirty="0">
              <a:ea typeface="Batang" panose="0203060000010101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77C3707-9AB3-49FC-9927-A66231D4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753940"/>
            <a:ext cx="2250503" cy="2250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E623C22-6CD5-4F6E-9BE2-ADD77CB9B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870" y="4960937"/>
            <a:ext cx="1814335" cy="18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5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12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3D6BD54-FC8C-4154-A2E5-D08C1E1A6ECE}"/>
              </a:ext>
            </a:extLst>
          </p:cNvPr>
          <p:cNvSpPr txBox="1"/>
          <p:nvPr/>
        </p:nvSpPr>
        <p:spPr>
          <a:xfrm>
            <a:off x="7848601" y="1707788"/>
            <a:ext cx="6400800" cy="20928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ea typeface="Batang" panose="02030600000101010101" pitchFamily="18" charset="-127"/>
              </a:rPr>
              <a:t>- </a:t>
            </a:r>
            <a:r>
              <a:rPr lang="vi-VN" dirty="0">
                <a:ea typeface="Batang" panose="02030600000101010101" pitchFamily="18" charset="-127"/>
              </a:rPr>
              <a:t>danh từ </a:t>
            </a:r>
            <a:r>
              <a:rPr lang="en-US" dirty="0">
                <a:ea typeface="Batang" panose="02030600000101010101" pitchFamily="18" charset="-127"/>
              </a:rPr>
              <a:t> - </a:t>
            </a:r>
            <a:r>
              <a:rPr lang="ko-KR" altLang="en-US" dirty="0">
                <a:ea typeface="Batang" panose="02030600000101010101" pitchFamily="18" charset="-127"/>
              </a:rPr>
              <a:t>대신</a:t>
            </a:r>
            <a:r>
              <a:rPr lang="en-US" altLang="ko-KR" dirty="0">
                <a:ea typeface="Batang" panose="02030600000101010101" pitchFamily="18" charset="-127"/>
              </a:rPr>
              <a:t>(</a:t>
            </a:r>
            <a:r>
              <a:rPr lang="ko-KR" altLang="en-US" dirty="0">
                <a:ea typeface="Batang" panose="02030600000101010101" pitchFamily="18" charset="-127"/>
              </a:rPr>
              <a:t>에</a:t>
            </a:r>
            <a:r>
              <a:rPr lang="en-US" altLang="ko-KR" dirty="0">
                <a:ea typeface="Batang" panose="02030600000101010101" pitchFamily="18" charset="-127"/>
              </a:rPr>
              <a:t>)</a:t>
            </a:r>
          </a:p>
          <a:p>
            <a:r>
              <a:rPr lang="vi-VN" dirty="0">
                <a:ea typeface="Batang" panose="02030600000101010101" pitchFamily="18" charset="-127"/>
              </a:rPr>
              <a:t>- “thay vì....., thay cho....., thay vào đó.....”. </a:t>
            </a:r>
            <a:endParaRPr lang="en-US" dirty="0">
              <a:ea typeface="Batang" panose="02030600000101010101" pitchFamily="18" charset="-127"/>
            </a:endParaRPr>
          </a:p>
          <a:p>
            <a:r>
              <a:rPr lang="ko-KR" altLang="en-US" dirty="0">
                <a:ea typeface="Batang" panose="02030600000101010101" pitchFamily="18" charset="-127"/>
              </a:rPr>
              <a:t> </a:t>
            </a:r>
            <a:r>
              <a:rPr lang="en-US" altLang="ko-KR" dirty="0">
                <a:ea typeface="Batang" panose="02030600000101010101" pitchFamily="18" charset="-127"/>
              </a:rPr>
              <a:t>- </a:t>
            </a:r>
            <a:r>
              <a:rPr lang="ko-KR" altLang="en-US" dirty="0">
                <a:ea typeface="Batang" panose="02030600000101010101" pitchFamily="18" charset="-127"/>
              </a:rPr>
              <a:t>에</a:t>
            </a:r>
            <a:r>
              <a:rPr lang="vi-VN" dirty="0">
                <a:ea typeface="Batang" panose="02030600000101010101" pitchFamily="18" charset="-127"/>
              </a:rPr>
              <a:t>có thể được giản lược.</a:t>
            </a:r>
          </a:p>
          <a:p>
            <a:r>
              <a:rPr lang="ko-KR" altLang="en-US" dirty="0">
                <a:ea typeface="Batang" panose="02030600000101010101" pitchFamily="18" charset="-127"/>
              </a:rPr>
              <a:t>커피대신</a:t>
            </a:r>
            <a:r>
              <a:rPr lang="en-US" altLang="ko-KR" dirty="0">
                <a:ea typeface="Batang" panose="02030600000101010101" pitchFamily="18" charset="-127"/>
              </a:rPr>
              <a:t>(</a:t>
            </a:r>
            <a:r>
              <a:rPr lang="ko-KR" altLang="en-US" dirty="0">
                <a:ea typeface="Batang" panose="02030600000101010101" pitchFamily="18" charset="-127"/>
              </a:rPr>
              <a:t>에</a:t>
            </a:r>
            <a:r>
              <a:rPr lang="en-US" altLang="ko-KR" dirty="0">
                <a:ea typeface="Batang" panose="02030600000101010101" pitchFamily="18" charset="-127"/>
              </a:rPr>
              <a:t>)</a:t>
            </a:r>
            <a:r>
              <a:rPr lang="ko-KR" altLang="en-US" dirty="0">
                <a:ea typeface="Batang" panose="02030600000101010101" pitchFamily="18" charset="-127"/>
              </a:rPr>
              <a:t>우유로주세요</a:t>
            </a:r>
            <a:r>
              <a:rPr lang="en-US" altLang="ko-KR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dirty="0">
                <a:ea typeface="Batang" panose="02030600000101010101" pitchFamily="18" charset="-127"/>
              </a:rPr>
              <a:t>선물대신</a:t>
            </a:r>
            <a:r>
              <a:rPr lang="en-US" altLang="ko-KR" dirty="0">
                <a:ea typeface="Batang" panose="02030600000101010101" pitchFamily="18" charset="-127"/>
              </a:rPr>
              <a:t>(</a:t>
            </a:r>
            <a:r>
              <a:rPr lang="ko-KR" altLang="en-US" dirty="0">
                <a:ea typeface="Batang" panose="02030600000101010101" pitchFamily="18" charset="-127"/>
              </a:rPr>
              <a:t>에</a:t>
            </a:r>
            <a:r>
              <a:rPr lang="en-US" altLang="ko-KR" dirty="0">
                <a:ea typeface="Batang" panose="02030600000101010101" pitchFamily="18" charset="-127"/>
              </a:rPr>
              <a:t>)</a:t>
            </a:r>
            <a:r>
              <a:rPr lang="ko-KR" altLang="en-US" dirty="0">
                <a:ea typeface="Batang" panose="02030600000101010101" pitchFamily="18" charset="-127"/>
              </a:rPr>
              <a:t>용돈을보냈어요</a:t>
            </a:r>
            <a:r>
              <a:rPr lang="en-US" altLang="ko-KR" dirty="0">
                <a:ea typeface="Batang" panose="02030600000101010101" pitchFamily="18" charset="-127"/>
              </a:rPr>
              <a:t>.</a:t>
            </a:r>
            <a:endParaRPr lang="vi-VN" dirty="0">
              <a:ea typeface="Batang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A0547A8-E8EB-4AB1-B48A-C0C4F5A3C91E}"/>
              </a:ext>
            </a:extLst>
          </p:cNvPr>
          <p:cNvSpPr txBox="1"/>
          <p:nvPr/>
        </p:nvSpPr>
        <p:spPr>
          <a:xfrm>
            <a:off x="3508020" y="4431206"/>
            <a:ext cx="8202612" cy="2893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>
                <a:ea typeface="Batang" panose="02030600000101010101" pitchFamily="18" charset="-127"/>
              </a:rPr>
              <a:t> </a:t>
            </a:r>
            <a:r>
              <a:rPr lang="vi-VN" altLang="ko-KR" b="1" dirty="0">
                <a:ea typeface="Batang" panose="02030600000101010101" pitchFamily="18" charset="-127"/>
              </a:rPr>
              <a:t>- Đ</a:t>
            </a:r>
            <a:r>
              <a:rPr lang="vi-VN" b="1" dirty="0">
                <a:ea typeface="Batang" panose="02030600000101010101" pitchFamily="18" charset="-127"/>
              </a:rPr>
              <a:t>ộng từ hoặc tính từ  </a:t>
            </a:r>
            <a:r>
              <a:rPr lang="en-US" altLang="ko-KR" b="1" dirty="0">
                <a:ea typeface="Batang" panose="02030600000101010101" pitchFamily="18" charset="-127"/>
              </a:rPr>
              <a:t>-(</a:t>
            </a:r>
            <a:r>
              <a:rPr lang="ko-KR" altLang="en-US" b="1" dirty="0">
                <a:ea typeface="Batang" panose="02030600000101010101" pitchFamily="18" charset="-127"/>
              </a:rPr>
              <a:t>으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  <a:r>
              <a:rPr lang="ko-KR" altLang="en-US" b="1" dirty="0">
                <a:ea typeface="Batang" panose="02030600000101010101" pitchFamily="18" charset="-127"/>
              </a:rPr>
              <a:t>ㄴ</a:t>
            </a:r>
            <a:r>
              <a:rPr lang="en-US" altLang="ko-KR" b="1" dirty="0">
                <a:ea typeface="Batang" panose="02030600000101010101" pitchFamily="18" charset="-127"/>
              </a:rPr>
              <a:t>/</a:t>
            </a:r>
            <a:r>
              <a:rPr lang="ko-KR" altLang="en-US" b="1" dirty="0">
                <a:ea typeface="Batang" panose="02030600000101010101" pitchFamily="18" charset="-127"/>
              </a:rPr>
              <a:t>는 대신</a:t>
            </a:r>
            <a:r>
              <a:rPr lang="en-US" altLang="ko-KR" b="1" dirty="0">
                <a:ea typeface="Batang" panose="02030600000101010101" pitchFamily="18" charset="-127"/>
              </a:rPr>
              <a:t>(</a:t>
            </a:r>
            <a:r>
              <a:rPr lang="ko-KR" altLang="en-US" b="1" dirty="0">
                <a:ea typeface="Batang" panose="02030600000101010101" pitchFamily="18" charset="-127"/>
              </a:rPr>
              <a:t>에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</a:p>
          <a:p>
            <a:r>
              <a:rPr lang="vi-VN" b="1" dirty="0">
                <a:ea typeface="Batang" panose="02030600000101010101" pitchFamily="18" charset="-127"/>
              </a:rPr>
              <a:t> - “Thay vì...., thay cho...., thay bởi...., thay vào đó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 </a:t>
            </a:r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ko-KR" altLang="en-US" b="1" dirty="0">
                <a:ea typeface="Batang" panose="02030600000101010101" pitchFamily="18" charset="-127"/>
              </a:rPr>
              <a:t>에</a:t>
            </a:r>
            <a:r>
              <a:rPr lang="vi-VN" b="1" dirty="0">
                <a:ea typeface="Batang" panose="02030600000101010101" pitchFamily="18" charset="-127"/>
              </a:rPr>
              <a:t>có thể được giản lược. </a:t>
            </a:r>
          </a:p>
          <a:p>
            <a:r>
              <a:rPr lang="vi-VN" b="1" dirty="0">
                <a:ea typeface="Batang" panose="02030600000101010101" pitchFamily="18" charset="-127"/>
              </a:rPr>
              <a:t>- -</a:t>
            </a:r>
            <a:r>
              <a:rPr lang="ko-KR" altLang="en-US" b="1" dirty="0">
                <a:ea typeface="Batang" panose="02030600000101010101" pitchFamily="18" charset="-127"/>
              </a:rPr>
              <a:t>ㄴ 대신에</a:t>
            </a:r>
            <a:r>
              <a:rPr lang="vi-VN" b="1" dirty="0">
                <a:ea typeface="Batang" panose="02030600000101010101" pitchFamily="18" charset="-127"/>
              </a:rPr>
              <a:t>với tính từ kết thúc bằng nguyên</a:t>
            </a:r>
          </a:p>
          <a:p>
            <a:r>
              <a:rPr lang="vi-VN" b="1" dirty="0">
                <a:ea typeface="Batang" panose="02030600000101010101" pitchFamily="18" charset="-127"/>
              </a:rPr>
              <a:t>- -</a:t>
            </a:r>
            <a:r>
              <a:rPr lang="ko-KR" altLang="en-US" b="1" dirty="0">
                <a:ea typeface="Batang" panose="02030600000101010101" pitchFamily="18" charset="-127"/>
              </a:rPr>
              <a:t>은 대신에</a:t>
            </a:r>
            <a:r>
              <a:rPr lang="vi-VN" b="1" dirty="0">
                <a:ea typeface="Batang" panose="02030600000101010101" pitchFamily="18" charset="-127"/>
              </a:rPr>
              <a:t>với tính từ kết thúc bằng phụ âm</a:t>
            </a:r>
          </a:p>
          <a:p>
            <a:r>
              <a:rPr lang="vi-VN" b="1" dirty="0">
                <a:ea typeface="Batang" panose="02030600000101010101" pitchFamily="18" charset="-127"/>
              </a:rPr>
              <a:t>- -</a:t>
            </a:r>
            <a:r>
              <a:rPr lang="ko-KR" altLang="en-US" b="1" dirty="0">
                <a:ea typeface="Batang" panose="02030600000101010101" pitchFamily="18" charset="-127"/>
              </a:rPr>
              <a:t>는 대신에</a:t>
            </a:r>
            <a:r>
              <a:rPr lang="vi-VN" b="1" dirty="0">
                <a:ea typeface="Batang" panose="02030600000101010101" pitchFamily="18" charset="-127"/>
              </a:rPr>
              <a:t>khi kết hợp với động từ.</a:t>
            </a:r>
            <a:r>
              <a:rPr lang="ko-KR" altLang="en-US" b="1" dirty="0">
                <a:ea typeface="Batang" panose="02030600000101010101" pitchFamily="18" charset="-127"/>
              </a:rPr>
              <a:t> </a:t>
            </a:r>
            <a:endParaRPr lang="en-US" altLang="ko-KR" b="1" dirty="0">
              <a:ea typeface="Batang" panose="02030600000101010101" pitchFamily="18" charset="-127"/>
            </a:endParaRPr>
          </a:p>
          <a:p>
            <a:r>
              <a:rPr lang="en-US" altLang="ko-KR" b="1" dirty="0">
                <a:ea typeface="Batang" panose="02030600000101010101" pitchFamily="18" charset="-127"/>
              </a:rPr>
              <a:t>    </a:t>
            </a:r>
            <a:r>
              <a:rPr lang="ko-KR" altLang="en-US" b="1" dirty="0">
                <a:ea typeface="Batang" panose="02030600000101010101" pitchFamily="18" charset="-127"/>
              </a:rPr>
              <a:t>악회에가는대신</a:t>
            </a:r>
            <a:r>
              <a:rPr lang="en-US" altLang="ko-KR" b="1" dirty="0">
                <a:ea typeface="Batang" panose="02030600000101010101" pitchFamily="18" charset="-127"/>
              </a:rPr>
              <a:t>(</a:t>
            </a:r>
            <a:r>
              <a:rPr lang="ko-KR" altLang="en-US" b="1" dirty="0">
                <a:ea typeface="Batang" panose="02030600000101010101" pitchFamily="18" charset="-127"/>
              </a:rPr>
              <a:t>에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  <a:r>
              <a:rPr lang="ko-KR" altLang="en-US" b="1" dirty="0">
                <a:ea typeface="Batang" panose="02030600000101010101" pitchFamily="18" charset="-127"/>
              </a:rPr>
              <a:t>영화를보는게좋겠어요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2135B43-852B-4423-9323-6D9C1AB8E8B3}"/>
              </a:ext>
            </a:extLst>
          </p:cNvPr>
          <p:cNvSpPr txBox="1"/>
          <p:nvPr/>
        </p:nvSpPr>
        <p:spPr>
          <a:xfrm>
            <a:off x="838200" y="1707788"/>
            <a:ext cx="5745163" cy="20928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>
                <a:ea typeface="Batang" panose="02030600000101010101" pitchFamily="18" charset="-127"/>
              </a:rPr>
              <a:t> </a:t>
            </a:r>
            <a:r>
              <a:rPr lang="vi-VN" altLang="ko-KR" b="1" dirty="0">
                <a:ea typeface="Batang" panose="02030600000101010101" pitchFamily="18" charset="-127"/>
              </a:rPr>
              <a:t>- </a:t>
            </a:r>
            <a:r>
              <a:rPr lang="en-US" altLang="ko-KR" b="1" dirty="0" err="1">
                <a:ea typeface="Batang" panose="02030600000101010101" pitchFamily="18" charset="-127"/>
              </a:rPr>
              <a:t>động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hoặc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tính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-</a:t>
            </a:r>
            <a:r>
              <a:rPr lang="ko-KR" altLang="en-US" b="1" dirty="0">
                <a:ea typeface="Batang" panose="02030600000101010101" pitchFamily="18" charset="-127"/>
              </a:rPr>
              <a:t>기는 하다</a:t>
            </a:r>
          </a:p>
          <a:p>
            <a:r>
              <a:rPr lang="vi-VN" altLang="ko-KR" b="1" dirty="0">
                <a:ea typeface="Batang" panose="02030600000101010101" pitchFamily="18" charset="-127"/>
              </a:rPr>
              <a:t> - </a:t>
            </a:r>
            <a:r>
              <a:rPr lang="en-US" altLang="ko-KR" b="1" dirty="0">
                <a:ea typeface="Batang" panose="02030600000101010101" pitchFamily="18" charset="-127"/>
              </a:rPr>
              <a:t>“...... </a:t>
            </a:r>
            <a:r>
              <a:rPr lang="en-US" altLang="ko-KR" b="1" dirty="0" err="1">
                <a:ea typeface="Batang" panose="02030600000101010101" pitchFamily="18" charset="-127"/>
              </a:rPr>
              <a:t>thì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cũng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có</a:t>
            </a:r>
            <a:r>
              <a:rPr lang="en-US" altLang="ko-KR" b="1" dirty="0">
                <a:ea typeface="Batang" panose="02030600000101010101" pitchFamily="18" charset="-127"/>
              </a:rPr>
              <a:t> .....</a:t>
            </a:r>
            <a:r>
              <a:rPr lang="vi-VN" altLang="ko-KR" b="1" dirty="0">
                <a:ea typeface="Batang" panose="02030600000101010101" pitchFamily="18" charset="-127"/>
              </a:rPr>
              <a:t>  </a:t>
            </a:r>
            <a:r>
              <a:rPr lang="en-US" altLang="ko-KR" b="1" dirty="0" err="1">
                <a:ea typeface="Batang" panose="02030600000101010101" pitchFamily="18" charset="-127"/>
              </a:rPr>
              <a:t>nhưng</a:t>
            </a:r>
            <a:r>
              <a:rPr lang="en-US" altLang="ko-KR" b="1" dirty="0">
                <a:ea typeface="Batang" panose="02030600000101010101" pitchFamily="18" charset="-127"/>
              </a:rPr>
              <a:t>......”.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마음에들기는하지만좀비싸요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b="1" dirty="0">
                <a:ea typeface="Batang" panose="02030600000101010101" pitchFamily="18" charset="-127"/>
              </a:rPr>
              <a:t>식사를하기는했는데또배고파요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endParaRPr lang="vi-VN" b="1" dirty="0">
              <a:ea typeface="Batang" panose="02030600000101010101" pitchFamily="18" charset="-127"/>
            </a:endParaRPr>
          </a:p>
        </p:txBody>
      </p:sp>
      <p:pic>
        <p:nvPicPr>
          <p:cNvPr id="9" name="Graphic 8" descr="Angel face outline with solid fill">
            <a:extLst>
              <a:ext uri="{FF2B5EF4-FFF2-40B4-BE49-F238E27FC236}">
                <a16:creationId xmlns="" xmlns:a16="http://schemas.microsoft.com/office/drawing/2014/main" id="{258BE7B4-8043-44C7-B6F7-8A974ECE8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1550" y="5105400"/>
            <a:ext cx="1657299" cy="1657299"/>
          </a:xfrm>
          <a:prstGeom prst="rect">
            <a:avLst/>
          </a:prstGeom>
        </p:spPr>
      </p:pic>
      <p:pic>
        <p:nvPicPr>
          <p:cNvPr id="12" name="Graphic 11" descr="Classroom with solid fill">
            <a:extLst>
              <a:ext uri="{FF2B5EF4-FFF2-40B4-BE49-F238E27FC236}">
                <a16:creationId xmlns="" xmlns:a16="http://schemas.microsoft.com/office/drawing/2014/main" id="{331F6828-D68C-44C2-9EBC-0E3CFB27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4963356"/>
            <a:ext cx="1800302" cy="18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13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8FB508-B653-44CA-9CDD-B5CD1C15EEE6}"/>
              </a:ext>
            </a:extLst>
          </p:cNvPr>
          <p:cNvSpPr txBox="1"/>
          <p:nvPr/>
        </p:nvSpPr>
        <p:spPr>
          <a:xfrm>
            <a:off x="261144" y="1553619"/>
            <a:ext cx="6469962" cy="24006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500" b="1" dirty="0">
                <a:ea typeface="Batang" panose="02030600000101010101" pitchFamily="18" charset="-127"/>
              </a:rPr>
              <a:t> </a:t>
            </a:r>
            <a:r>
              <a:rPr lang="vi-VN" altLang="ko-KR" sz="2500" b="1" dirty="0">
                <a:ea typeface="Batang" panose="02030600000101010101" pitchFamily="18" charset="-127"/>
              </a:rPr>
              <a:t>- Đ</a:t>
            </a:r>
            <a:r>
              <a:rPr lang="vi-VN" sz="2500" b="1" dirty="0">
                <a:ea typeface="Batang" panose="02030600000101010101" pitchFamily="18" charset="-127"/>
              </a:rPr>
              <a:t>ộng từ  </a:t>
            </a:r>
            <a:r>
              <a:rPr lang="en-US" altLang="ko-KR" sz="2500" b="1" dirty="0">
                <a:ea typeface="Batang" panose="02030600000101010101" pitchFamily="18" charset="-127"/>
              </a:rPr>
              <a:t>-</a:t>
            </a:r>
            <a:r>
              <a:rPr lang="ko-KR" altLang="en-US" sz="2500" b="1" dirty="0">
                <a:ea typeface="Batang" panose="02030600000101010101" pitchFamily="18" charset="-127"/>
              </a:rPr>
              <a:t>고 나서</a:t>
            </a:r>
          </a:p>
          <a:p>
            <a:pPr marL="457200" indent="-457200">
              <a:buFontTx/>
              <a:buChar char="-"/>
            </a:pPr>
            <a:r>
              <a:rPr lang="vi-VN" sz="2500" b="1" dirty="0">
                <a:ea typeface="Batang" panose="02030600000101010101" pitchFamily="18" charset="-127"/>
              </a:rPr>
              <a:t>“xong rồi thì.....” </a:t>
            </a:r>
          </a:p>
          <a:p>
            <a:pPr marL="457200" indent="-457200">
              <a:buFontTx/>
              <a:buChar char="-"/>
            </a:pPr>
            <a:r>
              <a:rPr lang="vi-VN" sz="2500" b="1" dirty="0">
                <a:ea typeface="Batang" panose="02030600000101010101" pitchFamily="18" charset="-127"/>
              </a:rPr>
              <a:t>So với -</a:t>
            </a:r>
            <a:r>
              <a:rPr lang="ko-KR" altLang="en-US" sz="2500" b="1" dirty="0">
                <a:ea typeface="Batang" panose="02030600000101010101" pitchFamily="18" charset="-127"/>
              </a:rPr>
              <a:t>고</a:t>
            </a:r>
            <a:r>
              <a:rPr lang="en-US" altLang="ko-KR" sz="2500" b="1" dirty="0">
                <a:ea typeface="Batang" panose="02030600000101010101" pitchFamily="18" charset="-127"/>
              </a:rPr>
              <a:t>, </a:t>
            </a:r>
            <a:r>
              <a:rPr lang="vi-VN" sz="2500" b="1" dirty="0">
                <a:ea typeface="Batang" panose="02030600000101010101" pitchFamily="18" charset="-127"/>
              </a:rPr>
              <a:t>trạng thái hoàn thành của ở vế trước được nhấn mạnh hơn.</a:t>
            </a:r>
          </a:p>
          <a:p>
            <a:r>
              <a:rPr lang="ko-KR" altLang="en-US" sz="2500" b="1" dirty="0">
                <a:ea typeface="Batang" panose="02030600000101010101" pitchFamily="18" charset="-127"/>
              </a:rPr>
              <a:t>    국을끓이고나서밥을지으세요</a:t>
            </a:r>
            <a:r>
              <a:rPr lang="en-US" altLang="ko-KR" sz="2500" b="1" dirty="0">
                <a:ea typeface="Batang" panose="02030600000101010101" pitchFamily="18" charset="-127"/>
              </a:rPr>
              <a:t>.</a:t>
            </a:r>
            <a:endParaRPr lang="vi-VN" altLang="ko-KR" sz="2500" b="1" dirty="0">
              <a:ea typeface="Batang" panose="02030600000101010101" pitchFamily="18" charset="-127"/>
            </a:endParaRPr>
          </a:p>
          <a:p>
            <a:endParaRPr lang="vi-VN" sz="25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9ADCD64-7225-428E-A23D-E29D158F302C}"/>
              </a:ext>
            </a:extLst>
          </p:cNvPr>
          <p:cNvSpPr txBox="1"/>
          <p:nvPr/>
        </p:nvSpPr>
        <p:spPr>
          <a:xfrm>
            <a:off x="503238" y="4561324"/>
            <a:ext cx="6549243" cy="3170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vi-VN" altLang="ko-KR" sz="2500" b="1" dirty="0">
                <a:ea typeface="Batang" panose="02030600000101010101" pitchFamily="18" charset="-127"/>
              </a:rPr>
              <a:t>-   D</a:t>
            </a:r>
            <a:r>
              <a:rPr lang="en-US" altLang="ko-KR" sz="2500" b="1" dirty="0" err="1">
                <a:ea typeface="Batang" panose="02030600000101010101" pitchFamily="18" charset="-127"/>
              </a:rPr>
              <a:t>anh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từ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vi-VN" altLang="ko-KR" sz="2500" b="1" dirty="0">
                <a:ea typeface="Batang" panose="02030600000101010101" pitchFamily="18" charset="-127"/>
              </a:rPr>
              <a:t> - </a:t>
            </a:r>
            <a:r>
              <a:rPr lang="en-US" altLang="ko-KR" sz="2500" b="1" dirty="0">
                <a:ea typeface="Batang" panose="02030600000101010101" pitchFamily="18" charset="-127"/>
              </a:rPr>
              <a:t>(</a:t>
            </a:r>
            <a:r>
              <a:rPr lang="ko-KR" altLang="en-US" sz="2500" b="1" dirty="0">
                <a:ea typeface="Batang" panose="02030600000101010101" pitchFamily="18" charset="-127"/>
              </a:rPr>
              <a:t>으</a:t>
            </a:r>
            <a:r>
              <a:rPr lang="en-US" altLang="ko-KR" sz="2500" b="1" dirty="0">
                <a:ea typeface="Batang" panose="02030600000101010101" pitchFamily="18" charset="-127"/>
              </a:rPr>
              <a:t>)</a:t>
            </a:r>
            <a:r>
              <a:rPr lang="ko-KR" altLang="en-US" sz="2500" b="1" dirty="0">
                <a:ea typeface="Batang" panose="02030600000101010101" pitchFamily="18" charset="-127"/>
              </a:rPr>
              <a:t>로</a:t>
            </a:r>
          </a:p>
          <a:p>
            <a:pPr marL="457200" indent="-457200">
              <a:buFontTx/>
              <a:buChar char="-"/>
            </a:pPr>
            <a:r>
              <a:rPr lang="en-US" altLang="ko-KR" sz="2500" b="1" dirty="0">
                <a:ea typeface="Batang" panose="02030600000101010101" pitchFamily="18" charset="-127"/>
              </a:rPr>
              <a:t>“</a:t>
            </a:r>
            <a:r>
              <a:rPr lang="en-US" altLang="ko-KR" sz="2500" b="1" dirty="0" err="1">
                <a:ea typeface="Batang" panose="02030600000101010101" pitchFamily="18" charset="-127"/>
              </a:rPr>
              <a:t>bằng</a:t>
            </a:r>
            <a:r>
              <a:rPr lang="en-US" altLang="ko-KR" sz="2500" b="1" dirty="0">
                <a:ea typeface="Batang" panose="02030600000101010101" pitchFamily="18" charset="-127"/>
              </a:rPr>
              <a:t>....” </a:t>
            </a:r>
            <a:r>
              <a:rPr lang="en-US" altLang="ko-KR" sz="2500" b="1" dirty="0" err="1">
                <a:ea typeface="Batang" panose="02030600000101010101" pitchFamily="18" charset="-127"/>
              </a:rPr>
              <a:t>chỉ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phương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tiện</a:t>
            </a:r>
            <a:r>
              <a:rPr lang="en-US" altLang="ko-KR" sz="2500" b="1" dirty="0">
                <a:ea typeface="Batang" panose="02030600000101010101" pitchFamily="18" charset="-127"/>
              </a:rPr>
              <a:t>, </a:t>
            </a:r>
            <a:r>
              <a:rPr lang="en-US" altLang="ko-KR" sz="2500" b="1" dirty="0" err="1">
                <a:ea typeface="Batang" panose="02030600000101010101" pitchFamily="18" charset="-127"/>
              </a:rPr>
              <a:t>dụng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cụ</a:t>
            </a:r>
            <a:endParaRPr lang="vi-VN" altLang="ko-KR" sz="2500" b="1" dirty="0"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vi-VN" altLang="ko-KR" sz="2500" b="1" dirty="0">
                <a:ea typeface="Batang" panose="02030600000101010101" pitchFamily="18" charset="-127"/>
              </a:rPr>
              <a:t>D</a:t>
            </a:r>
            <a:r>
              <a:rPr lang="en-US" altLang="ko-KR" sz="2500" b="1" dirty="0" err="1">
                <a:ea typeface="Batang" panose="02030600000101010101" pitchFamily="18" charset="-127"/>
              </a:rPr>
              <a:t>anh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từ</a:t>
            </a:r>
            <a:r>
              <a:rPr lang="vi-VN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nguyên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vi-VN" altLang="ko-KR" sz="2500" b="1" dirty="0">
                <a:ea typeface="Batang" panose="02030600000101010101" pitchFamily="18" charset="-127"/>
              </a:rPr>
              <a:t>âm/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phụ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âm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ko-KR" altLang="en-US" sz="2500" b="1" dirty="0">
                <a:ea typeface="Batang" panose="02030600000101010101" pitchFamily="18" charset="-127"/>
              </a:rPr>
              <a:t>ㄹ</a:t>
            </a:r>
            <a:r>
              <a:rPr lang="vi-VN" altLang="ko-KR" sz="2500" b="1" dirty="0">
                <a:ea typeface="Batang" panose="02030600000101010101" pitchFamily="18" charset="-127"/>
              </a:rPr>
              <a:t>dù</a:t>
            </a:r>
            <a:r>
              <a:rPr lang="en-US" altLang="ko-KR" sz="2500" b="1" dirty="0">
                <a:ea typeface="Batang" panose="02030600000101010101" pitchFamily="18" charset="-127"/>
              </a:rPr>
              <a:t>ng  </a:t>
            </a:r>
            <a:r>
              <a:rPr lang="ko-KR" altLang="en-US" sz="2500" b="1" dirty="0">
                <a:ea typeface="Batang" panose="02030600000101010101" pitchFamily="18" charset="-127"/>
              </a:rPr>
              <a:t>로</a:t>
            </a:r>
            <a:r>
              <a:rPr lang="en-US" altLang="ko-KR" sz="2500" b="1" dirty="0">
                <a:ea typeface="Batang" panose="02030600000101010101" pitchFamily="18" charset="-127"/>
              </a:rPr>
              <a:t>, </a:t>
            </a:r>
            <a:endParaRPr lang="vi-VN" altLang="ko-KR" sz="2500" b="1" dirty="0">
              <a:ea typeface="Batang" panose="0203060000010101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vi-VN" altLang="ko-KR" sz="2500" b="1" dirty="0">
                <a:ea typeface="Batang" panose="02030600000101010101" pitchFamily="18" charset="-127"/>
              </a:rPr>
              <a:t>D</a:t>
            </a:r>
            <a:r>
              <a:rPr lang="en-US" altLang="ko-KR" sz="2500" b="1" dirty="0" err="1">
                <a:ea typeface="Batang" panose="02030600000101010101" pitchFamily="18" charset="-127"/>
              </a:rPr>
              <a:t>anh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từ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phụ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âm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thì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sử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dụng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dạng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ko-KR" altLang="en-US" sz="2500" b="1" dirty="0">
                <a:ea typeface="Batang" panose="02030600000101010101" pitchFamily="18" charset="-127"/>
              </a:rPr>
              <a:t>으로</a:t>
            </a:r>
            <a:r>
              <a:rPr lang="en-US" altLang="ko-KR" sz="2500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500" b="1" dirty="0">
                <a:ea typeface="Batang" panose="02030600000101010101" pitchFamily="18" charset="-127"/>
              </a:rPr>
              <a:t>   삼계탕은닭과인삼으로만듭니다</a:t>
            </a:r>
            <a:r>
              <a:rPr lang="en-US" altLang="ko-KR" sz="2500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500" b="1" dirty="0">
                <a:ea typeface="Batang" panose="02030600000101010101" pitchFamily="18" charset="-127"/>
              </a:rPr>
              <a:t>   숟가락과젓가락으로음식을먹습니다</a:t>
            </a:r>
            <a:endParaRPr lang="en-US" altLang="ko-KR" sz="2500" b="1" dirty="0">
              <a:ea typeface="Batang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A2CED83-62BA-4FAC-93E2-5ACDFD8AD806}"/>
              </a:ext>
            </a:extLst>
          </p:cNvPr>
          <p:cNvSpPr txBox="1"/>
          <p:nvPr/>
        </p:nvSpPr>
        <p:spPr>
          <a:xfrm>
            <a:off x="7543802" y="4561323"/>
            <a:ext cx="6934198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>
                <a:ea typeface="Batang" panose="02030600000101010101" pitchFamily="18" charset="-127"/>
              </a:rPr>
              <a:t>-  </a:t>
            </a:r>
            <a:r>
              <a:rPr lang="vi-VN" altLang="ko-KR" sz="2500" b="1" dirty="0">
                <a:ea typeface="Batang" panose="02030600000101010101" pitchFamily="18" charset="-127"/>
              </a:rPr>
              <a:t>Đ</a:t>
            </a:r>
            <a:r>
              <a:rPr lang="en-US" altLang="ko-KR" sz="2500" b="1" dirty="0" err="1">
                <a:ea typeface="Batang" panose="02030600000101010101" pitchFamily="18" charset="-127"/>
              </a:rPr>
              <a:t>ộng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từ</a:t>
            </a:r>
            <a:r>
              <a:rPr lang="en-US" altLang="ko-KR" sz="2500" b="1" dirty="0">
                <a:ea typeface="Batang" panose="02030600000101010101" pitchFamily="18" charset="-127"/>
              </a:rPr>
              <a:t>  -</a:t>
            </a:r>
            <a:r>
              <a:rPr lang="ko-KR" altLang="en-US" sz="2500" b="1" dirty="0">
                <a:ea typeface="Batang" panose="02030600000101010101" pitchFamily="18" charset="-127"/>
              </a:rPr>
              <a:t>다가</a:t>
            </a:r>
          </a:p>
          <a:p>
            <a:pPr marL="457200" indent="-457200">
              <a:buFontTx/>
              <a:buChar char="-"/>
            </a:pPr>
            <a:r>
              <a:rPr lang="en-US" altLang="ko-KR" sz="2500" b="1" dirty="0" err="1">
                <a:ea typeface="Batang" panose="02030600000101010101" pitchFamily="18" charset="-127"/>
              </a:rPr>
              <a:t>Nghĩa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một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hành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động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nào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đó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đang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được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thực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hiện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thì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bị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dừng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lại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và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chuyển</a:t>
            </a:r>
            <a:r>
              <a:rPr lang="en-US" altLang="ko-KR" sz="2500" b="1" dirty="0">
                <a:ea typeface="Batang" panose="02030600000101010101" pitchFamily="18" charset="-127"/>
              </a:rPr>
              <a:t> sang </a:t>
            </a:r>
            <a:r>
              <a:rPr lang="en-US" altLang="ko-KR" sz="2500" b="1" dirty="0" err="1">
                <a:ea typeface="Batang" panose="02030600000101010101" pitchFamily="18" charset="-127"/>
              </a:rPr>
              <a:t>một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hành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động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khác</a:t>
            </a:r>
            <a:r>
              <a:rPr lang="en-US" altLang="ko-KR" sz="2500" b="1" dirty="0">
                <a:ea typeface="Batang" panose="02030600000101010101" pitchFamily="18" charset="-127"/>
              </a:rPr>
              <a:t>. </a:t>
            </a:r>
          </a:p>
          <a:p>
            <a:pPr marL="457200" indent="-457200">
              <a:buFontTx/>
              <a:buChar char="-"/>
            </a:pPr>
            <a:r>
              <a:rPr lang="en-US" altLang="ko-KR" sz="2500" b="1" dirty="0" err="1">
                <a:ea typeface="Batang" panose="02030600000101010101" pitchFamily="18" charset="-127"/>
              </a:rPr>
              <a:t>Chủ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ngữ</a:t>
            </a:r>
            <a:r>
              <a:rPr lang="en-US" altLang="ko-KR" sz="2500" b="1" dirty="0">
                <a:ea typeface="Batang" panose="02030600000101010101" pitchFamily="18" charset="-127"/>
              </a:rPr>
              <a:t> ở </a:t>
            </a:r>
            <a:r>
              <a:rPr lang="en-US" altLang="ko-KR" sz="2500" b="1" dirty="0" err="1">
                <a:ea typeface="Batang" panose="02030600000101010101" pitchFamily="18" charset="-127"/>
              </a:rPr>
              <a:t>hai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vế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phải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giống</a:t>
            </a:r>
            <a:r>
              <a:rPr lang="en-US" altLang="ko-KR" sz="2500" b="1" dirty="0">
                <a:ea typeface="Batang" panose="02030600000101010101" pitchFamily="18" charset="-127"/>
              </a:rPr>
              <a:t> </a:t>
            </a:r>
            <a:r>
              <a:rPr lang="en-US" altLang="ko-KR" sz="2500" b="1" dirty="0" err="1">
                <a:ea typeface="Batang" panose="02030600000101010101" pitchFamily="18" charset="-127"/>
              </a:rPr>
              <a:t>nhau</a:t>
            </a:r>
            <a:r>
              <a:rPr lang="en-US" altLang="ko-KR" sz="2500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500" b="1" dirty="0">
                <a:ea typeface="Batang" panose="02030600000101010101" pitchFamily="18" charset="-127"/>
              </a:rPr>
              <a:t>    쇠고기를볶다가야채를넣으세요</a:t>
            </a:r>
            <a:r>
              <a:rPr lang="en-US" altLang="ko-KR" sz="2500" b="1" dirty="0"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500" b="1" dirty="0">
                <a:ea typeface="Batang" panose="02030600000101010101" pitchFamily="18" charset="-127"/>
              </a:rPr>
              <a:t>    된장찌개를끓이다가두부를넣으세요</a:t>
            </a:r>
            <a:r>
              <a:rPr lang="en-US" altLang="ko-KR" sz="2500" b="1" dirty="0">
                <a:ea typeface="Batang" panose="02030600000101010101" pitchFamily="18" charset="-127"/>
              </a:rPr>
              <a:t>.</a:t>
            </a:r>
          </a:p>
          <a:p>
            <a:endParaRPr lang="vi-VN" sz="2500" b="1" dirty="0">
              <a:ea typeface="Batang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EC04F7B-57C6-4B21-B486-7CD3DAD07702}"/>
              </a:ext>
            </a:extLst>
          </p:cNvPr>
          <p:cNvSpPr txBox="1"/>
          <p:nvPr/>
        </p:nvSpPr>
        <p:spPr>
          <a:xfrm>
            <a:off x="7543802" y="1481324"/>
            <a:ext cx="6934198" cy="24929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vi-VN" altLang="ko-KR" sz="2500" b="1" dirty="0">
                <a:ea typeface="Batang" panose="02030600000101010101" pitchFamily="18" charset="-127"/>
              </a:rPr>
              <a:t>-   T</a:t>
            </a:r>
            <a:r>
              <a:rPr lang="vi-VN" sz="2500" b="1" dirty="0">
                <a:ea typeface="Batang" panose="02030600000101010101" pitchFamily="18" charset="-127"/>
              </a:rPr>
              <a:t>ính từ </a:t>
            </a:r>
            <a:r>
              <a:rPr lang="en-US" altLang="ko-KR" sz="2500" b="1" dirty="0">
                <a:ea typeface="Batang" panose="02030600000101010101" pitchFamily="18" charset="-127"/>
              </a:rPr>
              <a:t>-</a:t>
            </a:r>
            <a:r>
              <a:rPr lang="ko-KR" altLang="en-US" sz="2500" b="1" dirty="0">
                <a:ea typeface="Batang" panose="02030600000101010101" pitchFamily="18" charset="-127"/>
              </a:rPr>
              <a:t>게</a:t>
            </a:r>
          </a:p>
          <a:p>
            <a:pPr marL="457200" indent="-457200">
              <a:buFontTx/>
              <a:buChar char="-"/>
            </a:pPr>
            <a:r>
              <a:rPr lang="vi-VN" sz="2500" b="1" dirty="0">
                <a:ea typeface="Batang" panose="02030600000101010101" pitchFamily="18" charset="-127"/>
              </a:rPr>
              <a:t>Mức độ, phương thức của hành động, trạng thái ở vế sau. </a:t>
            </a:r>
          </a:p>
          <a:p>
            <a:pPr marL="457200" indent="-457200">
              <a:buFontTx/>
              <a:buChar char="-"/>
            </a:pPr>
            <a:r>
              <a:rPr lang="vi-VN" sz="2500" b="1" dirty="0">
                <a:ea typeface="Batang" panose="02030600000101010101" pitchFamily="18" charset="-127"/>
              </a:rPr>
              <a:t>Tính từ / động từ khi  kết hợp với đuôi này được sử dụng như một phó từ</a:t>
            </a:r>
          </a:p>
          <a:p>
            <a:r>
              <a:rPr lang="ko-KR" altLang="en-US" sz="2500" b="1" dirty="0">
                <a:ea typeface="Batang" panose="02030600000101010101" pitchFamily="18" charset="-127"/>
              </a:rPr>
              <a:t>     맛있게드세요</a:t>
            </a:r>
            <a:r>
              <a:rPr lang="en-US" altLang="ko-KR" sz="2500" b="1" dirty="0">
                <a:ea typeface="Batang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5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14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138225"/>
            <a:ext cx="13081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신입생 후배에게 학교 모임에 대해 알려 주는 대화를 해 보십시오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DE76003-DA89-4544-B361-A6F5C3851E95}"/>
              </a:ext>
            </a:extLst>
          </p:cNvPr>
          <p:cNvSpPr txBox="1"/>
          <p:nvPr/>
        </p:nvSpPr>
        <p:spPr>
          <a:xfrm>
            <a:off x="2819400" y="1794238"/>
            <a:ext cx="10147656" cy="58257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유진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수요일 수업 후에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신입생  환영회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가 있어요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신입생 환영회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가 뭐예요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유진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신입생을 환영하기 위한 모임을 신입생 환영회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라고 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그 모임에서는 뭘 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유진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모임에 가면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학과 선배들과 인사를 나누게 될 거예요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그리고 학교 생활에 대해 이야기를 듣게 될 거예요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시간이 오래 걸릴까요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유진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아니요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시간 정도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밖에 안 걸릴 거예요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참석할 거지요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참석할 생각이에</a:t>
            </a:r>
            <a:endParaRPr lang="vi-VN" sz="2800" b="1" dirty="0">
              <a:ea typeface="Batang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15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1042988"/>
            <a:ext cx="12166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루이엔 씨가 오래간만에 이 교수님을 만났습니다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&lt;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와 같이 오랜만에 만난 사람에게 안부를  물어 보십시오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1DEAB9F-E015-4BC2-A2F2-B43D939372C6}"/>
              </a:ext>
            </a:extLst>
          </p:cNvPr>
          <p:cNvSpPr txBox="1"/>
          <p:nvPr/>
        </p:nvSpPr>
        <p:spPr>
          <a:xfrm>
            <a:off x="2574012" y="2149104"/>
            <a:ext cx="11079163" cy="58257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루이엔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 교수님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안녕하세요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 교수님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루이엔 씨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오랜만이에요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그동안 잘 지냈어요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루이엔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네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염려해 주신 덕분에 잘 지내고 있어요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교수님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     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요즘도 바쁘신가요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 교수님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아니요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요즘은바쁘지않아요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그런데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루이엔 씨 어디에 가요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루이엔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박수빈 선생님을 뵈러 가는 길이에요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 교수님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아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박 선생님을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만난 지 오래 되었는데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   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박선생님께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안부 전해 주 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97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0" y="7620000"/>
            <a:ext cx="5661731" cy="43815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258800" y="7620000"/>
            <a:ext cx="875066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16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10025416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1042988"/>
            <a:ext cx="11633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3.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루이엔 씨가 친구와 고민에 대해 이야기하고 있습니다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&lt;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와 같이 대화해 보십시오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3B6A833-FE19-4D55-A482-2EB52FD52074}"/>
              </a:ext>
            </a:extLst>
          </p:cNvPr>
          <p:cNvSpPr txBox="1"/>
          <p:nvPr/>
        </p:nvSpPr>
        <p:spPr>
          <a:xfrm>
            <a:off x="2514600" y="2228669"/>
            <a:ext cx="11506200" cy="5129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루이엔</a:t>
            </a:r>
            <a:r>
              <a:rPr lang="en-US" altLang="ko-KR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유진 씨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잘 지냈어요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유진</a:t>
            </a:r>
            <a:r>
              <a:rPr lang="en-US" altLang="ko-KR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 </a:t>
            </a: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i="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그런데 루이엔 씨는 </a:t>
            </a: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안색이 안 좋아 보여요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루이엔</a:t>
            </a:r>
            <a:r>
              <a:rPr lang="en-US" altLang="ko-KR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어제부터 목이 아프고 열이 나요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감기에 걸린 것 같아요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유진</a:t>
            </a:r>
            <a:r>
              <a:rPr lang="en-US" altLang="ko-KR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 </a:t>
            </a: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sz="2800" b="1" i="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800" b="1" i="0" dirty="0"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그러면 </a:t>
            </a:r>
            <a:r>
              <a:rPr lang="ko-KR" alt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따뜻한 물을  많이 마시고 푹 쉬는 게 좋겠어요</a:t>
            </a:r>
            <a: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루이엔</a:t>
            </a:r>
            <a:r>
              <a:rPr lang="en-US" altLang="ko-KR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</a:t>
            </a:r>
            <a:r>
              <a:rPr lang="ko-KR" altLang="en-US" sz="2800" b="1" i="0" dirty="0">
                <a:solidFill>
                  <a:srgbClr val="00B05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그게 좋겠어요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고마워요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vi-VN" sz="28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6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17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1042988"/>
            <a:ext cx="12166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4.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루이엔 씨가 가게 주인과 이야기하고 있습니다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아래와 같이 대화해 보십시오</a:t>
            </a:r>
            <a:r>
              <a:rPr lang="ko-KR" alt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ED40EA-4B69-4CD1-BA2C-891C0D3F764F}"/>
              </a:ext>
            </a:extLst>
          </p:cNvPr>
          <p:cNvSpPr txBox="1"/>
          <p:nvPr/>
        </p:nvSpPr>
        <p:spPr>
          <a:xfrm>
            <a:off x="2526216" y="2286000"/>
            <a:ext cx="10365368" cy="51255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루이엔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며칠 전에 </a:t>
            </a:r>
            <a:r>
              <a:rPr lang="ko-KR" altLang="en-US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티셔츠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를 샀는데 교환하려고요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주인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 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왜요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마음에 안 드세요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루이엔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마음에 들기는 하지만 </a:t>
            </a:r>
            <a:r>
              <a:rPr lang="ko-KR" altLang="en-US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색상이 너무 진해서요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주인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 그럼 이쪽에서 다른 걸로 골라 보세요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루이엔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r>
              <a:rPr lang="ko-KR" altLang="en-US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티셔츠로 교환하는 대신에 청바지로 교환해도 돼요</a:t>
            </a:r>
            <a:r>
              <a:rPr lang="en-US" altLang="ko-KR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주인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 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그런데 </a:t>
            </a:r>
            <a:r>
              <a:rPr lang="ko-KR" altLang="en-US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좀 더 비싸니까 돈을 더 내셔야 하는데요</a:t>
            </a:r>
            <a:r>
              <a:rPr lang="en-US" altLang="ko-KR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solidFill>
                <a:srgbClr val="0070C0"/>
              </a:solidFill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27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7C277AA-0127-4043-BD57-02F0C78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id="{16929B56-6066-4989-AC75-D5D55AA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49D402-EDFB-435D-B2F2-3DD1A6015156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18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C23F3D4F-9E8C-436A-8020-9F450BD693CB}"/>
              </a:ext>
            </a:extLst>
          </p:cNvPr>
          <p:cNvSpPr txBox="1"/>
          <p:nvPr/>
        </p:nvSpPr>
        <p:spPr>
          <a:xfrm>
            <a:off x="3717925" y="79375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말하기 연습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="" xmlns:a16="http://schemas.microsoft.com/office/drawing/2014/main" id="{FBD91E85-7EF2-4FB0-8110-2BD6D7AE5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132205"/>
            <a:ext cx="11963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5. 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지원 씨가 베트남 친구들을 초대해서 한국 음식에 대해 설명하고 있습니다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&lt;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보기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&gt;</a:t>
            </a:r>
            <a:r>
              <a:rPr lang="ko-KR" altLang="en-US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와 같이 대화해 보십시오</a:t>
            </a:r>
            <a:r>
              <a:rPr lang="en-US" altLang="ko-KR" sz="32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en-US" altLang="ko-KR" sz="3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353A5CC-96FB-46CE-8CB7-10ECF9ABE2CA}"/>
              </a:ext>
            </a:extLst>
          </p:cNvPr>
          <p:cNvSpPr txBox="1"/>
          <p:nvPr/>
        </p:nvSpPr>
        <p:spPr>
          <a:xfrm>
            <a:off x="2057400" y="2438400"/>
            <a:ext cx="10214756" cy="45331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디엠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수영 씨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이건  뭐예요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맛있을 것 같아요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수영</a:t>
            </a:r>
            <a:r>
              <a:rPr lang="en-US" altLang="ko-KR" sz="2800" b="1" dirty="0">
                <a:solidFill>
                  <a:srgbClr val="00206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이건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라면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이에요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한국 사람들이 좋아하는 음식이지요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디엠</a:t>
            </a:r>
            <a:r>
              <a:rPr lang="en-US" altLang="ko-KR" sz="2800" b="1" dirty="0">
                <a:solidFill>
                  <a:srgbClr val="00206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어떻게 만들어요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수영</a:t>
            </a:r>
            <a:r>
              <a:rPr lang="en-US" altLang="ko-KR" sz="2800" b="1" dirty="0">
                <a:solidFill>
                  <a:srgbClr val="00206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먼저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물을 끓여요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물이 끓으면 라면을 넣으세요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라면을 넣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고 나서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다 익으면 파를 넣으세요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파가 다 익으면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드셔도돼요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디엠</a:t>
            </a:r>
            <a:r>
              <a:rPr lang="en-US" altLang="ko-KR" sz="2800" b="1" dirty="0">
                <a:solidFill>
                  <a:srgbClr val="00206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어렵지 않으니까 집에서 한 번 만들어 보고 싶어요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25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>
                <a:lnSpc>
                  <a:spcPct val="200000"/>
                </a:lnSpc>
              </a:pPr>
              <a:t>19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내용을 듣고 대화를 와성하십시오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733800" y="152400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 연습</a:t>
            </a:r>
            <a:r>
              <a:rPr lang="en-US" sz="4800" b="1" dirty="0">
                <a:solidFill>
                  <a:srgbClr val="000000"/>
                </a:solidFill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BBDEBCF-4108-41A6-B001-E5FD2ABF7989}"/>
              </a:ext>
            </a:extLst>
          </p:cNvPr>
          <p:cNvSpPr txBox="1"/>
          <p:nvPr/>
        </p:nvSpPr>
        <p:spPr>
          <a:xfrm>
            <a:off x="3831609" y="4781057"/>
            <a:ext cx="7979391" cy="3240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(3)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자료를 좀 찾고 싶은데 어디에서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찾으면 좋을 까요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학과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에 가 보세요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오전 아홉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시부터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하는데 자료도 많고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좋아요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BBB73A-34DC-4522-B182-867FA2FB12CA}"/>
              </a:ext>
            </a:extLst>
          </p:cNvPr>
          <p:cNvSpPr txBox="1"/>
          <p:nvPr/>
        </p:nvSpPr>
        <p:spPr>
          <a:xfrm>
            <a:off x="631208" y="2065962"/>
            <a:ext cx="6683991" cy="25978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이번 학기에 몇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을 들어요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전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학점밖에 안 들어요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아르바이트를 해 야 돼서요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vi-VN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243D74E-DDF4-4DC3-8A84-B78420CFAD2E}"/>
              </a:ext>
            </a:extLst>
          </p:cNvPr>
          <p:cNvSpPr txBox="1"/>
          <p:nvPr/>
        </p:nvSpPr>
        <p:spPr>
          <a:xfrm>
            <a:off x="7467600" y="2034045"/>
            <a:ext cx="6934176" cy="25771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이번 학기에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을 받게 됐어요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그래요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히엔 씨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축하해요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나도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열심히 해서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학금을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받을 생각이에요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226039B-FFA5-4788-AD93-0C828114016E}"/>
              </a:ext>
            </a:extLst>
          </p:cNvPr>
          <p:cNvSpPr txBox="1"/>
          <p:nvPr/>
        </p:nvSpPr>
        <p:spPr>
          <a:xfrm>
            <a:off x="2640117" y="2678553"/>
            <a:ext cx="876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십팔</a:t>
            </a:r>
            <a:endParaRPr lang="vi-VN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8CF9F59-35D4-4F45-B073-A5C4B67E1290}"/>
              </a:ext>
            </a:extLst>
          </p:cNvPr>
          <p:cNvSpPr txBox="1"/>
          <p:nvPr/>
        </p:nvSpPr>
        <p:spPr>
          <a:xfrm flipH="1">
            <a:off x="4419600" y="2040880"/>
            <a:ext cx="854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학점</a:t>
            </a:r>
            <a:endParaRPr lang="vi-VN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1643C3F-13F7-4E9B-BDB4-85D176FCF140}"/>
              </a:ext>
            </a:extLst>
          </p:cNvPr>
          <p:cNvSpPr txBox="1"/>
          <p:nvPr/>
        </p:nvSpPr>
        <p:spPr>
          <a:xfrm>
            <a:off x="10668000" y="2019256"/>
            <a:ext cx="1583499" cy="464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장학금</a:t>
            </a:r>
            <a:endParaRPr lang="vi-VN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41CDACB-6BA0-4DCF-9B43-E14D61AF748F}"/>
              </a:ext>
            </a:extLst>
          </p:cNvPr>
          <p:cNvSpPr txBox="1"/>
          <p:nvPr/>
        </p:nvSpPr>
        <p:spPr>
          <a:xfrm>
            <a:off x="10877963" y="3295829"/>
            <a:ext cx="2116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다음 학기에는</a:t>
            </a:r>
            <a:endParaRPr lang="vi-VN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087FFD5-17E2-4B77-B497-AF2E05EEA708}"/>
              </a:ext>
            </a:extLst>
          </p:cNvPr>
          <p:cNvSpPr txBox="1"/>
          <p:nvPr/>
        </p:nvSpPr>
        <p:spPr>
          <a:xfrm>
            <a:off x="6321468" y="5936625"/>
            <a:ext cx="1126299" cy="464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자료실</a:t>
            </a:r>
            <a:endParaRPr lang="vi-VN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8425649-1441-4E7E-B31B-2FEF14A3DDFB}"/>
              </a:ext>
            </a:extLst>
          </p:cNvPr>
          <p:cNvSpPr txBox="1"/>
          <p:nvPr/>
        </p:nvSpPr>
        <p:spPr>
          <a:xfrm>
            <a:off x="6457167" y="6626641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 섯 시까지 </a:t>
            </a:r>
            <a:endParaRPr lang="vi-VN" b="1" dirty="0">
              <a:solidFill>
                <a:srgbClr val="FF0000"/>
              </a:solidFill>
            </a:endParaRPr>
          </a:p>
        </p:txBody>
      </p:sp>
      <p:pic>
        <p:nvPicPr>
          <p:cNvPr id="17" name="01 Track 1">
            <a:hlinkClick r:id="" action="ppaction://media"/>
            <a:extLst>
              <a:ext uri="{FF2B5EF4-FFF2-40B4-BE49-F238E27FC236}">
                <a16:creationId xmlns="" xmlns:a16="http://schemas.microsoft.com/office/drawing/2014/main" id="{8990272F-E531-4846-B8DD-81E489E3A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6256" y="230775"/>
            <a:ext cx="670338" cy="670338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="" xmlns:a16="http://schemas.microsoft.com/office/drawing/2014/main" id="{0909F52D-C70B-4052-AB7F-758188429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84" y="5059219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119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1" grpId="0"/>
      <p:bldP spid="13" grpId="0"/>
      <p:bldP spid="16" grpId="0"/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08C53BF-B7BC-450D-AEBD-23719F90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147" name="Slide Number Placeholder 4">
            <a:extLst>
              <a:ext uri="{FF2B5EF4-FFF2-40B4-BE49-F238E27FC236}">
                <a16:creationId xmlns="" xmlns:a16="http://schemas.microsoft.com/office/drawing/2014/main" id="{9D468ED4-8D3A-4894-A969-41DF4FD0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36A6D77-2EDF-4603-9CDB-E3BEB7EE057D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9247AEDF-73D2-45BB-A89A-38F54C80741B}"/>
              </a:ext>
            </a:extLst>
          </p:cNvPr>
          <p:cNvSpPr txBox="1">
            <a:spLocks/>
          </p:cNvSpPr>
          <p:nvPr/>
        </p:nvSpPr>
        <p:spPr bwMode="auto">
          <a:xfrm>
            <a:off x="2743200" y="-228600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461622CC-2339-4D2E-8F26-A94D78A3B6A0}"/>
              </a:ext>
            </a:extLst>
          </p:cNvPr>
          <p:cNvSpPr txBox="1">
            <a:spLocks/>
          </p:cNvSpPr>
          <p:nvPr/>
        </p:nvSpPr>
        <p:spPr>
          <a:xfrm>
            <a:off x="1371600" y="1023938"/>
            <a:ext cx="12160250" cy="68246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수업 목표</a:t>
            </a:r>
            <a:endParaRPr lang="en-US" altLang="ko-KR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어휘 복습</a:t>
            </a:r>
            <a:endParaRPr lang="en-US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문법 복습</a:t>
            </a:r>
            <a:endParaRPr lang="en-US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말하기 연습</a:t>
            </a:r>
            <a:endParaRPr lang="en-US" altLang="ko-KR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듣기 연습</a:t>
            </a:r>
            <a:endParaRPr lang="en-US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문과 답</a:t>
            </a:r>
            <a:endParaRPr lang="en-US" altLang="ko-KR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숙제 </a:t>
            </a:r>
            <a:r>
              <a:rPr 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 </a:t>
            </a:r>
            <a:endParaRPr 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150" name="Picture 7">
            <a:extLst>
              <a:ext uri="{FF2B5EF4-FFF2-40B4-BE49-F238E27FC236}">
                <a16:creationId xmlns="" xmlns:a16="http://schemas.microsoft.com/office/drawing/2014/main" id="{CE188730-C16B-4881-BEB7-5DD9381C2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371600"/>
            <a:ext cx="3306763" cy="470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>
                <a:lnSpc>
                  <a:spcPct val="200000"/>
                </a:lnSpc>
              </a:pPr>
              <a:t>20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706" y="963932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내용을 듣고 대화를 와성하십시오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733800" y="152400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 연습</a:t>
            </a:r>
            <a:r>
              <a:rPr lang="en-US" sz="4800" b="1" dirty="0">
                <a:solidFill>
                  <a:srgbClr val="000000"/>
                </a:solidFill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12BFF1-133C-4E31-AB14-BF8CDA809019}"/>
              </a:ext>
            </a:extLst>
          </p:cNvPr>
          <p:cNvSpPr txBox="1"/>
          <p:nvPr/>
        </p:nvSpPr>
        <p:spPr>
          <a:xfrm>
            <a:off x="3425742" y="5789710"/>
            <a:ext cx="8659813" cy="1678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흐엉 씨는 마음도 넓고 참 친절해요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그래서 친구들에게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………………………. 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02247A3-48F4-4D7E-A620-CF83694851DF}"/>
              </a:ext>
            </a:extLst>
          </p:cNvPr>
          <p:cNvSpPr txBox="1"/>
          <p:nvPr/>
        </p:nvSpPr>
        <p:spPr>
          <a:xfrm>
            <a:off x="3474647" y="2019094"/>
            <a:ext cx="8720918" cy="16614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arenBoth"/>
            </a:pP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어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루이엔 씨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!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어디 가세요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박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학교에 가는 길이에요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FE1EA5A-E23D-43AB-8CED-057F0DC4E5CB}"/>
              </a:ext>
            </a:extLst>
          </p:cNvPr>
          <p:cNvSpPr txBox="1"/>
          <p:nvPr/>
        </p:nvSpPr>
        <p:spPr>
          <a:xfrm>
            <a:off x="3446214" y="3917285"/>
            <a:ext cx="8720917" cy="16614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……………………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회식이 있는데 가실 건가요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그럼요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그런데 어디에서 하나요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F7FD409-3108-48FC-B329-4BE5C7FF6C37}"/>
              </a:ext>
            </a:extLst>
          </p:cNvPr>
          <p:cNvSpPr txBox="1"/>
          <p:nvPr/>
        </p:nvSpPr>
        <p:spPr>
          <a:xfrm>
            <a:off x="5246877" y="2960477"/>
            <a:ext cx="2518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교수님을 뵈러 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B286773-5DDF-4582-8FE0-1AA3847CB573}"/>
              </a:ext>
            </a:extLst>
          </p:cNvPr>
          <p:cNvSpPr txBox="1"/>
          <p:nvPr/>
        </p:nvSpPr>
        <p:spPr>
          <a:xfrm>
            <a:off x="4572000" y="3957192"/>
            <a:ext cx="2951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이번 주 금요일에 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8D62F2E-E902-41FD-A23D-6E388BA66A33}"/>
              </a:ext>
            </a:extLst>
          </p:cNvPr>
          <p:cNvSpPr txBox="1"/>
          <p:nvPr/>
        </p:nvSpPr>
        <p:spPr>
          <a:xfrm>
            <a:off x="8305800" y="6742448"/>
            <a:ext cx="253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인기가 많아요</a:t>
            </a:r>
            <a:endParaRPr lang="vi-VN" sz="2800" dirty="0">
              <a:solidFill>
                <a:srgbClr val="FF0000"/>
              </a:solidFill>
            </a:endParaRPr>
          </a:p>
        </p:txBody>
      </p:sp>
      <p:pic>
        <p:nvPicPr>
          <p:cNvPr id="6" name="05 Track 5">
            <a:hlinkClick r:id="" action="ppaction://media"/>
            <a:extLst>
              <a:ext uri="{FF2B5EF4-FFF2-40B4-BE49-F238E27FC236}">
                <a16:creationId xmlns="" xmlns:a16="http://schemas.microsoft.com/office/drawing/2014/main" id="{284DBF85-56E8-4B59-96CD-9911D623A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44400" y="322607"/>
            <a:ext cx="838200" cy="838200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="" xmlns:a16="http://schemas.microsoft.com/office/drawing/2014/main" id="{D5647C60-08DC-48FF-B9E9-33D34CCA2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98825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3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8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>
                <a:lnSpc>
                  <a:spcPct val="200000"/>
                </a:lnSpc>
              </a:pPr>
              <a:t>21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내용을 듣고 대화를 와성하십시오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733800" y="152400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 연습</a:t>
            </a:r>
            <a:r>
              <a:rPr lang="en-US" sz="4800" b="1" dirty="0">
                <a:solidFill>
                  <a:srgbClr val="000000"/>
                </a:solidFill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9FEAE9-2F60-4494-A6B3-F3AC8F03F228}"/>
              </a:ext>
            </a:extLst>
          </p:cNvPr>
          <p:cNvSpPr txBox="1"/>
          <p:nvPr/>
        </p:nvSpPr>
        <p:spPr>
          <a:xfrm>
            <a:off x="4911727" y="6008539"/>
            <a:ext cx="8648700" cy="19307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(3)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어제 잘 못 잤어요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피곤해 보여요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아니요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,……………….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요즘은 잠을 많이 자도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계속 피곤해요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C934E73-18EB-4537-B56C-A11DB5855DE8}"/>
              </a:ext>
            </a:extLst>
          </p:cNvPr>
          <p:cNvSpPr txBox="1"/>
          <p:nvPr/>
        </p:nvSpPr>
        <p:spPr>
          <a:xfrm>
            <a:off x="1016260" y="1706441"/>
            <a:ext cx="8756130" cy="19307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과로를 해서 계속 피곤한 것 같아요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너무 일만 하지 말고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…………………………….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피로가 쌓이면 일도 잘 할 수 없어요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E77712-B148-45C4-BEC2-1715F435555F}"/>
              </a:ext>
            </a:extLst>
          </p:cNvPr>
          <p:cNvSpPr txBox="1"/>
          <p:nvPr/>
        </p:nvSpPr>
        <p:spPr>
          <a:xfrm>
            <a:off x="3132960" y="3874510"/>
            <a:ext cx="9404291" cy="1930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유진 씨는 몸이 약한 것 같아요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어렸을 때부터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자주 아팠어요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하지만 지금은 많이 건강해졌어요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4A6FBC7-C8FC-492D-863F-75710E129614}"/>
              </a:ext>
            </a:extLst>
          </p:cNvPr>
          <p:cNvSpPr txBox="1"/>
          <p:nvPr/>
        </p:nvSpPr>
        <p:spPr>
          <a:xfrm>
            <a:off x="7696200" y="6523159"/>
            <a:ext cx="2616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많이 잤어요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0379208-19B0-4DC4-A2CA-0FAFC9A73342}"/>
              </a:ext>
            </a:extLst>
          </p:cNvPr>
          <p:cNvSpPr txBox="1"/>
          <p:nvPr/>
        </p:nvSpPr>
        <p:spPr>
          <a:xfrm>
            <a:off x="7406418" y="4405327"/>
            <a:ext cx="2855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몸이 약해서 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12BC0F-BE1D-4B60-A676-7FEA8BA1C4A4}"/>
              </a:ext>
            </a:extLst>
          </p:cNvPr>
          <p:cNvSpPr txBox="1"/>
          <p:nvPr/>
        </p:nvSpPr>
        <p:spPr>
          <a:xfrm>
            <a:off x="5737120" y="2271713"/>
            <a:ext cx="3338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휴식을 취해 보세요</a:t>
            </a:r>
            <a:endParaRPr lang="vi-VN" sz="2800" dirty="0">
              <a:solidFill>
                <a:srgbClr val="FF0000"/>
              </a:solidFill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="" xmlns:a16="http://schemas.microsoft.com/office/drawing/2014/main" id="{5CDE10BE-EFAD-43C0-88A6-F4150CF0F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48687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0 Track 10">
            <a:hlinkClick r:id="" action="ppaction://media"/>
            <a:extLst>
              <a:ext uri="{FF2B5EF4-FFF2-40B4-BE49-F238E27FC236}">
                <a16:creationId xmlns="" xmlns:a16="http://schemas.microsoft.com/office/drawing/2014/main" id="{65F43AE4-3F33-44AC-8C2D-ED23C8B9A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7250" y="362743"/>
            <a:ext cx="900113" cy="9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8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>
                <a:lnSpc>
                  <a:spcPct val="200000"/>
                </a:lnSpc>
              </a:pPr>
              <a:t>22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내용을 듣고 대화를 와성하십시오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733800" y="152400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 연습</a:t>
            </a:r>
            <a:r>
              <a:rPr lang="en-US" sz="4800" b="1" dirty="0">
                <a:solidFill>
                  <a:srgbClr val="000000"/>
                </a:solidFill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901EDF4-6442-465B-B537-3693C84AB5BD}"/>
              </a:ext>
            </a:extLst>
          </p:cNvPr>
          <p:cNvSpPr txBox="1"/>
          <p:nvPr/>
        </p:nvSpPr>
        <p:spPr>
          <a:xfrm>
            <a:off x="695325" y="5616531"/>
            <a:ext cx="13630275" cy="13014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실례지만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을 사려고 하는데 몇 층으 로 가야합니까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5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층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매장으로 가셔서 왼쪽으로 가 시면 아동복 매장이 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3455D8F-1604-4AD1-8B85-1265915624BA}"/>
              </a:ext>
            </a:extLst>
          </p:cNvPr>
          <p:cNvSpPr txBox="1"/>
          <p:nvPr/>
        </p:nvSpPr>
        <p:spPr>
          <a:xfrm>
            <a:off x="762000" y="1774467"/>
            <a:ext cx="13563600" cy="12844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바지가 좀 길어서 수선해야 할 것 같은데 수선 은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할 수 있지요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죄송하지만 지금은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이어서 수선비를 내셔야 해요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69EEC66-C90A-4111-B9ED-CA8B9F02ED1D}"/>
              </a:ext>
            </a:extLst>
          </p:cNvPr>
          <p:cNvSpPr txBox="1"/>
          <p:nvPr/>
        </p:nvSpPr>
        <p:spPr>
          <a:xfrm>
            <a:off x="609315" y="3486720"/>
            <a:ext cx="13365447" cy="1930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허리가 좀 작은 것 같아요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한 치수 더 큰 것 으로 보여주세요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죄송하지만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더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다 나갔는데요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그 바지 대신에 이 옷은 어때요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    …………………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는 디자인이에요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</p:txBody>
      </p:sp>
      <p:pic>
        <p:nvPicPr>
          <p:cNvPr id="2" name="13 Track 13">
            <a:hlinkClick r:id="" action="ppaction://media"/>
            <a:extLst>
              <a:ext uri="{FF2B5EF4-FFF2-40B4-BE49-F238E27FC236}">
                <a16:creationId xmlns="" xmlns:a16="http://schemas.microsoft.com/office/drawing/2014/main" id="{CFEE8AEA-A059-450A-A244-671DECDED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6199" y="324820"/>
            <a:ext cx="654667" cy="654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A0F0AC6-D097-48F4-A9B4-3CADE3881AFD}"/>
              </a:ext>
            </a:extLst>
          </p:cNvPr>
          <p:cNvSpPr txBox="1"/>
          <p:nvPr/>
        </p:nvSpPr>
        <p:spPr>
          <a:xfrm>
            <a:off x="9829800" y="1662113"/>
            <a:ext cx="137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무료로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7D9658D-C082-4A3B-91B8-D3700A2E0132}"/>
              </a:ext>
            </a:extLst>
          </p:cNvPr>
          <p:cNvSpPr txBox="1"/>
          <p:nvPr/>
        </p:nvSpPr>
        <p:spPr>
          <a:xfrm>
            <a:off x="5105400" y="2325062"/>
            <a:ext cx="182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세일기간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D352CE5-940F-4FBD-B3EE-133C58ABF83E}"/>
              </a:ext>
            </a:extLst>
          </p:cNvPr>
          <p:cNvSpPr txBox="1"/>
          <p:nvPr/>
        </p:nvSpPr>
        <p:spPr>
          <a:xfrm>
            <a:off x="3752589" y="4076116"/>
            <a:ext cx="2267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큰 사이즈는 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E123E64-2D2E-48F0-BFAD-B2908A371B89}"/>
              </a:ext>
            </a:extLst>
          </p:cNvPr>
          <p:cNvSpPr txBox="1"/>
          <p:nvPr/>
        </p:nvSpPr>
        <p:spPr>
          <a:xfrm>
            <a:off x="1524000" y="4665512"/>
            <a:ext cx="2439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요즘 유행하 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47548DA-5932-437F-9DE9-E44E85F4EF8D}"/>
              </a:ext>
            </a:extLst>
          </p:cNvPr>
          <p:cNvSpPr txBox="1"/>
          <p:nvPr/>
        </p:nvSpPr>
        <p:spPr>
          <a:xfrm>
            <a:off x="3895072" y="5483681"/>
            <a:ext cx="1982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아이들 옷</a:t>
            </a:r>
            <a:endParaRPr lang="vi-VN" sz="28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3213965-5827-4BAC-9B9C-FC0A29CB90C3}"/>
              </a:ext>
            </a:extLst>
          </p:cNvPr>
          <p:cNvSpPr txBox="1"/>
          <p:nvPr/>
        </p:nvSpPr>
        <p:spPr>
          <a:xfrm>
            <a:off x="2666478" y="6135576"/>
            <a:ext cx="2134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스포츠용품</a:t>
            </a:r>
            <a:endParaRPr lang="vi-VN" sz="2800" dirty="0">
              <a:solidFill>
                <a:srgbClr val="FF0000"/>
              </a:solidFill>
            </a:endParaRPr>
          </a:p>
        </p:txBody>
      </p:sp>
      <p:pic>
        <p:nvPicPr>
          <p:cNvPr id="16" name="Picture 9">
            <a:extLst>
              <a:ext uri="{FF2B5EF4-FFF2-40B4-BE49-F238E27FC236}">
                <a16:creationId xmlns="" xmlns:a16="http://schemas.microsoft.com/office/drawing/2014/main" id="{E69056FE-1831-4B3E-B2F8-84C628475B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122" y="70104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3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3" grpId="0"/>
      <p:bldP spid="15" grpId="0"/>
      <p:bldP spid="17" grpId="0"/>
      <p:bldP spid="1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8BFD19D-B023-4EC3-9FD2-F1402033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>
            <a:extLst>
              <a:ext uri="{FF2B5EF4-FFF2-40B4-BE49-F238E27FC236}">
                <a16:creationId xmlns="" xmlns:a16="http://schemas.microsoft.com/office/drawing/2014/main" id="{55A26EEA-17F3-4C59-9B30-EC39F0A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200000"/>
              </a:lnSpc>
            </a:pPr>
            <a:fld id="{6BD296C7-08EA-4D7E-8E51-68761C7A1667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>
                <a:lnSpc>
                  <a:spcPct val="200000"/>
                </a:lnSpc>
              </a:pPr>
              <a:t>23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="" xmlns:a16="http://schemas.microsoft.com/office/drawing/2014/main" id="{8ADF21F1-3D3F-4B3B-8FD7-6BAC80B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75708"/>
            <a:ext cx="1097280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4.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 내용을 듣고 대화를 와성하십시오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.</a:t>
            </a:r>
          </a:p>
        </p:txBody>
      </p:sp>
      <p:sp>
        <p:nvSpPr>
          <p:cNvPr id="9" name="Google Shape;574;p52">
            <a:extLst>
              <a:ext uri="{FF2B5EF4-FFF2-40B4-BE49-F238E27FC236}">
                <a16:creationId xmlns="" xmlns:a16="http://schemas.microsoft.com/office/drawing/2014/main" id="{640E0E39-D11D-45AE-B7B1-11FA2F9DB28A}"/>
              </a:ext>
            </a:extLst>
          </p:cNvPr>
          <p:cNvSpPr txBox="1"/>
          <p:nvPr/>
        </p:nvSpPr>
        <p:spPr>
          <a:xfrm>
            <a:off x="3594893" y="0"/>
            <a:ext cx="8202613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 연습 </a:t>
            </a:r>
            <a:r>
              <a:rPr lang="en-US" sz="4800" b="1" dirty="0">
                <a:solidFill>
                  <a:srgbClr val="000000"/>
                </a:solidFill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B1B32BB-F33D-43F2-862D-5E098A66EC19}"/>
              </a:ext>
            </a:extLst>
          </p:cNvPr>
          <p:cNvSpPr txBox="1"/>
          <p:nvPr/>
        </p:nvSpPr>
        <p:spPr>
          <a:xfrm>
            <a:off x="2677117" y="1790140"/>
            <a:ext cx="10972800" cy="60163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오늘은 여기에서 먹어요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이 식당은 맛도 좋고 가 격도 싸서 인기가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많은 곳이에요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뭘 먹을까요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우리 비빔밥 먹어요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………………………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네요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좀 매워 보이는데 제가 먹을 수 있을까요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그럼요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고추장을 조금만 넣으면 되니까 괜찮을 거예요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그럼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비빔밥하고 또 뭘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………………?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만두 어때요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이 집 만두는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………………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와 여러 가지 채소로 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만들어서 맛있어요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좋아요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vi-VN" b="1" dirty="0">
              <a:ea typeface="Batang" panose="02030600000101010101" pitchFamily="18" charset="-127"/>
            </a:endParaRPr>
          </a:p>
        </p:txBody>
      </p:sp>
      <p:pic>
        <p:nvPicPr>
          <p:cNvPr id="2" name="19 Track 19">
            <a:hlinkClick r:id="" action="ppaction://media"/>
            <a:extLst>
              <a:ext uri="{FF2B5EF4-FFF2-40B4-BE49-F238E27FC236}">
                <a16:creationId xmlns="" xmlns:a16="http://schemas.microsoft.com/office/drawing/2014/main" id="{C4632EC0-DD31-41ED-82CB-F133D73A3A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3600" y="285976"/>
            <a:ext cx="8128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D0A1327-3965-40C3-85B2-C1C8A4B3B691}"/>
              </a:ext>
            </a:extLst>
          </p:cNvPr>
          <p:cNvSpPr txBox="1"/>
          <p:nvPr/>
        </p:nvSpPr>
        <p:spPr>
          <a:xfrm>
            <a:off x="6858000" y="3535346"/>
            <a:ext cx="19812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맛있어 보이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68FDB3-A123-4133-9A33-01891A4A5703}"/>
              </a:ext>
            </a:extLst>
          </p:cNvPr>
          <p:cNvSpPr txBox="1"/>
          <p:nvPr/>
        </p:nvSpPr>
        <p:spPr>
          <a:xfrm>
            <a:off x="6858000" y="5271032"/>
            <a:ext cx="19542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시킬까요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B0A782-8E90-4F79-930C-74E7F575D7E3}"/>
              </a:ext>
            </a:extLst>
          </p:cNvPr>
          <p:cNvSpPr txBox="1"/>
          <p:nvPr/>
        </p:nvSpPr>
        <p:spPr>
          <a:xfrm>
            <a:off x="7695156" y="5937497"/>
            <a:ext cx="15824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쇠고기</a:t>
            </a:r>
            <a:endParaRPr lang="vi-VN" dirty="0">
              <a:solidFill>
                <a:srgbClr val="FF0000"/>
              </a:solidFill>
            </a:endParaRPr>
          </a:p>
        </p:txBody>
      </p:sp>
      <p:pic>
        <p:nvPicPr>
          <p:cNvPr id="12" name="Picture 9">
            <a:extLst>
              <a:ext uri="{FF2B5EF4-FFF2-40B4-BE49-F238E27FC236}">
                <a16:creationId xmlns="" xmlns:a16="http://schemas.microsoft.com/office/drawing/2014/main" id="{48DFD5F5-48AF-4F6A-B303-BD9656947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20588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10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7B616E-A23B-4ACE-ABE8-BFECDA55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13315" name="Slide Number Placeholder 5">
            <a:extLst>
              <a:ext uri="{FF2B5EF4-FFF2-40B4-BE49-F238E27FC236}">
                <a16:creationId xmlns="" xmlns:a16="http://schemas.microsoft.com/office/drawing/2014/main" id="{ECD72BDB-1063-42B3-8F1C-52F495699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9B1BC23-0D16-4490-A3CB-E5210F3AA83F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="" xmlns:a16="http://schemas.microsoft.com/office/drawing/2014/main" id="{561EAF60-A188-41F2-9B78-E74CF3E2DC4E}"/>
              </a:ext>
            </a:extLst>
          </p:cNvPr>
          <p:cNvGraphicFramePr/>
          <p:nvPr/>
        </p:nvGraphicFramePr>
        <p:xfrm>
          <a:off x="57531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>
            <a:extLst>
              <a:ext uri="{FF2B5EF4-FFF2-40B4-BE49-F238E27FC236}">
                <a16:creationId xmlns="" xmlns:a16="http://schemas.microsoft.com/office/drawing/2014/main" id="{0A17B224-D5D8-49FB-A1C4-4C09C4C00FE3}"/>
              </a:ext>
            </a:extLst>
          </p:cNvPr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13318" name="Picture 1">
            <a:extLst>
              <a:ext uri="{FF2B5EF4-FFF2-40B4-BE49-F238E27FC236}">
                <a16:creationId xmlns="" xmlns:a16="http://schemas.microsoft.com/office/drawing/2014/main" id="{38C91DDD-3F8A-4782-A4B9-BCCFD3D72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86200"/>
            <a:ext cx="70104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D07267-D395-45E2-BE95-A22A6AEC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 dirty="0">
                <a:solidFill>
                  <a:srgbClr val="002060"/>
                </a:solidFill>
              </a:rPr>
              <a:t>http://fpt.edu.vn </a:t>
            </a:r>
          </a:p>
        </p:txBody>
      </p:sp>
      <p:sp>
        <p:nvSpPr>
          <p:cNvPr id="14339" name="Slide Number Placeholder 5">
            <a:extLst>
              <a:ext uri="{FF2B5EF4-FFF2-40B4-BE49-F238E27FC236}">
                <a16:creationId xmlns="" xmlns:a16="http://schemas.microsoft.com/office/drawing/2014/main" id="{0ADF1979-BF28-4229-BF36-BE95A2F0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92CB027-0422-43BC-9A1B-9C5133F07EAD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7" name="Google Shape;601;p56">
            <a:extLst>
              <a:ext uri="{FF2B5EF4-FFF2-40B4-BE49-F238E27FC236}">
                <a16:creationId xmlns="" xmlns:a16="http://schemas.microsoft.com/office/drawing/2014/main" id="{020FF1B5-A939-495B-8E3E-799D8516ECD7}"/>
              </a:ext>
            </a:extLst>
          </p:cNvPr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sp>
        <p:nvSpPr>
          <p:cNvPr id="3" name="8-Point Star 2">
            <a:extLst>
              <a:ext uri="{FF2B5EF4-FFF2-40B4-BE49-F238E27FC236}">
                <a16:creationId xmlns="" xmlns:a16="http://schemas.microsoft.com/office/drawing/2014/main" id="{EE35D289-146E-425B-985E-00655A26C9D5}"/>
              </a:ext>
            </a:extLst>
          </p:cNvPr>
          <p:cNvSpPr/>
          <p:nvPr/>
        </p:nvSpPr>
        <p:spPr>
          <a:xfrm>
            <a:off x="6096000" y="2133600"/>
            <a:ext cx="6705600" cy="5486400"/>
          </a:xfrm>
          <a:prstGeom prst="star8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 sz="3600" i="1" dirty="0">
              <a:solidFill>
                <a:prstClr val="black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342" name="Rectangle 1">
            <a:extLst>
              <a:ext uri="{FF2B5EF4-FFF2-40B4-BE49-F238E27FC236}">
                <a16:creationId xmlns="" xmlns:a16="http://schemas.microsoft.com/office/drawing/2014/main" id="{836AA945-75DC-423B-97EA-7136A12A0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492500"/>
            <a:ext cx="44196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좋아하는 음식에 대해 말해주십시오</a:t>
            </a:r>
            <a:endParaRPr lang="en-US" altLang="vi-VN" sz="4000" b="1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endParaRPr lang="en-US" altLang="ko-KR" sz="3600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다음 수업에 발표함</a:t>
            </a:r>
            <a:endParaRPr lang="en-US" altLang="ko-KR" sz="3600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4343" name="Picture 1">
            <a:extLst>
              <a:ext uri="{FF2B5EF4-FFF2-40B4-BE49-F238E27FC236}">
                <a16:creationId xmlns="" xmlns:a16="http://schemas.microsoft.com/office/drawing/2014/main" id="{7D3E0AED-EBB6-4B11-AD7E-7A8FD85CD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516188"/>
            <a:ext cx="4038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8F4E18-F502-49BF-A89A-DFF7FE5A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15363" name="Slide Number Placeholder 5">
            <a:extLst>
              <a:ext uri="{FF2B5EF4-FFF2-40B4-BE49-F238E27FC236}">
                <a16:creationId xmlns="" xmlns:a16="http://schemas.microsoft.com/office/drawing/2014/main" id="{9751F85F-FD49-4570-AD47-0459C535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BCCE944-AFF3-4EB8-97C1-28CB9FB69AE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15364" name="Content Placeholder 12">
            <a:extLst>
              <a:ext uri="{FF2B5EF4-FFF2-40B4-BE49-F238E27FC236}">
                <a16:creationId xmlns="" xmlns:a16="http://schemas.microsoft.com/office/drawing/2014/main" id="{0B0A0A4E-D668-44D6-A6A3-CD3F2F388D11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092200"/>
            <a:ext cx="9144000" cy="604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6">
            <a:extLst>
              <a:ext uri="{FF2B5EF4-FFF2-40B4-BE49-F238E27FC236}">
                <a16:creationId xmlns="" xmlns:a16="http://schemas.microsoft.com/office/drawing/2014/main" id="{6674A20D-00FA-468C-92AA-72A4587AD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75" y="2192338"/>
            <a:ext cx="3954463" cy="395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3">
            <a:extLst>
              <a:ext uri="{FF2B5EF4-FFF2-40B4-BE49-F238E27FC236}">
                <a16:creationId xmlns="" xmlns:a16="http://schemas.microsoft.com/office/drawing/2014/main" id="{B4D28C7A-16AC-4D2A-91C3-DADFB25639EC}"/>
              </a:ext>
            </a:extLst>
          </p:cNvPr>
          <p:cNvSpPr txBox="1"/>
          <p:nvPr/>
        </p:nvSpPr>
        <p:spPr>
          <a:xfrm>
            <a:off x="9707563" y="1025525"/>
            <a:ext cx="584200" cy="6180138"/>
          </a:xfrm>
          <a:prstGeom prst="rect">
            <a:avLst/>
          </a:prstGeom>
          <a:noFill/>
        </p:spPr>
        <p:txBody>
          <a:bodyPr vert="eaVert">
            <a:spAutoFit/>
          </a:bodyPr>
          <a:lstStyle>
            <a:defPPr>
              <a:defRPr lang="en-US"/>
            </a:defPPr>
            <a:lvl1pPr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52463" indent="-195263"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04925" indent="-390525"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58975" indent="-587375"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611438" indent="-782638" algn="l" defTabSz="1304925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3271B2-2929-4B51-9C70-222EE5D0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7171" name="Slide Number Placeholder 5">
            <a:extLst>
              <a:ext uri="{FF2B5EF4-FFF2-40B4-BE49-F238E27FC236}">
                <a16:creationId xmlns="" xmlns:a16="http://schemas.microsoft.com/office/drawing/2014/main" id="{EAA9B37D-408F-4A90-98B7-74B5F7F0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CA8E0C7-98E6-44B7-98C1-C1D5FF341759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3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0781E559-C783-42A6-98E1-CE5903490C25}"/>
              </a:ext>
            </a:extLst>
          </p:cNvPr>
          <p:cNvGraphicFramePr/>
          <p:nvPr/>
        </p:nvGraphicFramePr>
        <p:xfrm>
          <a:off x="2438400" y="1981199"/>
          <a:ext cx="10058400" cy="5765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561;p51">
            <a:extLst>
              <a:ext uri="{FF2B5EF4-FFF2-40B4-BE49-F238E27FC236}">
                <a16:creationId xmlns="" xmlns:a16="http://schemas.microsoft.com/office/drawing/2014/main" id="{FAE17832-DB34-4904-802B-A4ED8067E992}"/>
              </a:ext>
            </a:extLst>
          </p:cNvPr>
          <p:cNvSpPr txBox="1"/>
          <p:nvPr/>
        </p:nvSpPr>
        <p:spPr>
          <a:xfrm>
            <a:off x="4267200" y="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76231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335000" y="7623175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4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810000" y="384175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5751" y="1563688"/>
            <a:ext cx="1150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 단어의 뜻을 말하십시오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altLang="vi-VN" sz="3200" b="1" dirty="0">
              <a:ea typeface="Batang" panose="02030600000101010101" pitchFamily="18" charset="-127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B6BF24-4987-4697-AC91-DA4249365542}"/>
              </a:ext>
            </a:extLst>
          </p:cNvPr>
          <p:cNvSpPr/>
          <p:nvPr/>
        </p:nvSpPr>
        <p:spPr>
          <a:xfrm>
            <a:off x="12420600" y="647700"/>
            <a:ext cx="457200" cy="3048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ea typeface="Batang" panose="02030600000101010101" pitchFamily="18" charset="-12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0D6102D6-9A23-4550-A389-E659E85C7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27206"/>
              </p:ext>
            </p:extLst>
          </p:nvPr>
        </p:nvGraphicFramePr>
        <p:xfrm>
          <a:off x="1366837" y="5032375"/>
          <a:ext cx="11506199" cy="2008189"/>
        </p:xfrm>
        <a:graphic>
          <a:graphicData uri="http://schemas.openxmlformats.org/drawingml/2006/table">
            <a:tbl>
              <a:tblPr/>
              <a:tblGrid>
                <a:gridCol w="2288977">
                  <a:extLst>
                    <a:ext uri="{9D8B030D-6E8A-4147-A177-3AD203B41FA5}">
                      <a16:colId xmlns="" xmlns:a16="http://schemas.microsoft.com/office/drawing/2014/main" val="357829711"/>
                    </a:ext>
                  </a:extLst>
                </a:gridCol>
                <a:gridCol w="2309415">
                  <a:extLst>
                    <a:ext uri="{9D8B030D-6E8A-4147-A177-3AD203B41FA5}">
                      <a16:colId xmlns="" xmlns:a16="http://schemas.microsoft.com/office/drawing/2014/main" val="4004765735"/>
                    </a:ext>
                  </a:extLst>
                </a:gridCol>
                <a:gridCol w="2309415">
                  <a:extLst>
                    <a:ext uri="{9D8B030D-6E8A-4147-A177-3AD203B41FA5}">
                      <a16:colId xmlns="" xmlns:a16="http://schemas.microsoft.com/office/drawing/2014/main" val="3885420795"/>
                    </a:ext>
                  </a:extLst>
                </a:gridCol>
                <a:gridCol w="2288977">
                  <a:extLst>
                    <a:ext uri="{9D8B030D-6E8A-4147-A177-3AD203B41FA5}">
                      <a16:colId xmlns="" xmlns:a16="http://schemas.microsoft.com/office/drawing/2014/main" val="690758017"/>
                    </a:ext>
                  </a:extLst>
                </a:gridCol>
                <a:gridCol w="2309415">
                  <a:extLst>
                    <a:ext uri="{9D8B030D-6E8A-4147-A177-3AD203B41FA5}">
                      <a16:colId xmlns="" xmlns:a16="http://schemas.microsoft.com/office/drawing/2014/main" val="3843163436"/>
                    </a:ext>
                  </a:extLst>
                </a:gridCol>
              </a:tblGrid>
              <a:tr h="9195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학기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과목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학점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강의실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휴강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0438302"/>
                  </a:ext>
                </a:extLst>
              </a:tr>
              <a:tr h="10886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종강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중간고사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기말고사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학과사무실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조교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812193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3BE8553A-1FFA-4350-8487-A88784D48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60575"/>
              </p:ext>
            </p:extLst>
          </p:nvPr>
        </p:nvGraphicFramePr>
        <p:xfrm>
          <a:off x="1366836" y="2563811"/>
          <a:ext cx="11506199" cy="2008189"/>
        </p:xfrm>
        <a:graphic>
          <a:graphicData uri="http://schemas.openxmlformats.org/drawingml/2006/table">
            <a:tbl>
              <a:tblPr/>
              <a:tblGrid>
                <a:gridCol w="3842212">
                  <a:extLst>
                    <a:ext uri="{9D8B030D-6E8A-4147-A177-3AD203B41FA5}">
                      <a16:colId xmlns="" xmlns:a16="http://schemas.microsoft.com/office/drawing/2014/main" val="1088743154"/>
                    </a:ext>
                  </a:extLst>
                </a:gridCol>
                <a:gridCol w="3821775">
                  <a:extLst>
                    <a:ext uri="{9D8B030D-6E8A-4147-A177-3AD203B41FA5}">
                      <a16:colId xmlns="" xmlns:a16="http://schemas.microsoft.com/office/drawing/2014/main" val="410133945"/>
                    </a:ext>
                  </a:extLst>
                </a:gridCol>
                <a:gridCol w="3842212">
                  <a:extLst>
                    <a:ext uri="{9D8B030D-6E8A-4147-A177-3AD203B41FA5}">
                      <a16:colId xmlns="" xmlns:a16="http://schemas.microsoft.com/office/drawing/2014/main" val="3388708300"/>
                    </a:ext>
                  </a:extLst>
                </a:gridCol>
              </a:tblGrid>
              <a:tr h="8230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수강하다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수강신청하다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강의를듣다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8499560"/>
                  </a:ext>
                </a:extLst>
              </a:tr>
              <a:tr h="11851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청강하다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보고서를제출하다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시험을보다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212287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CC680E9E-F119-4958-AF8A-292C3615A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75" y="3528794"/>
            <a:ext cx="18473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304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kumimoji="0" lang="en-US" altLang="vi-VN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7" name="Graphic 6" descr="Books with solid fill">
            <a:extLst>
              <a:ext uri="{FF2B5EF4-FFF2-40B4-BE49-F238E27FC236}">
                <a16:creationId xmlns="" xmlns:a16="http://schemas.microsoft.com/office/drawing/2014/main" id="{30FB8749-631F-476C-82CF-E2CCCB9C5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51" y="1524000"/>
            <a:ext cx="914400" cy="914400"/>
          </a:xfrm>
          <a:prstGeom prst="rect">
            <a:avLst/>
          </a:prstGeom>
        </p:spPr>
      </p:pic>
      <p:pic>
        <p:nvPicPr>
          <p:cNvPr id="9" name="Graphic 8" descr="Books on shelf with solid fill">
            <a:extLst>
              <a:ext uri="{FF2B5EF4-FFF2-40B4-BE49-F238E27FC236}">
                <a16:creationId xmlns="" xmlns:a16="http://schemas.microsoft.com/office/drawing/2014/main" id="{3CA26861-9A60-4CBF-A822-9F2F266D15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57434" y="6376630"/>
            <a:ext cx="1327867" cy="13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5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733800" y="381000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30559"/>
            <a:ext cx="1150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1.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 단어의 한국어 뜻을 써 주십시오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altLang="vi-VN" sz="3200" b="1" dirty="0">
              <a:ea typeface="Batang" panose="02030600000101010101" pitchFamily="18" charset="-127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B6BF24-4987-4697-AC91-DA4249365542}"/>
              </a:ext>
            </a:extLst>
          </p:cNvPr>
          <p:cNvSpPr/>
          <p:nvPr/>
        </p:nvSpPr>
        <p:spPr>
          <a:xfrm>
            <a:off x="12344400" y="644525"/>
            <a:ext cx="457200" cy="3048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ea typeface="Batang" panose="02030600000101010101" pitchFamily="18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3C92D011-88D8-42D7-B202-C1CB16926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88232"/>
              </p:ext>
            </p:extLst>
          </p:nvPr>
        </p:nvGraphicFramePr>
        <p:xfrm>
          <a:off x="762000" y="5687695"/>
          <a:ext cx="12903742" cy="1889760"/>
        </p:xfrm>
        <a:graphic>
          <a:graphicData uri="http://schemas.openxmlformats.org/drawingml/2006/table">
            <a:tbl>
              <a:tblPr/>
              <a:tblGrid>
                <a:gridCol w="4308887">
                  <a:extLst>
                    <a:ext uri="{9D8B030D-6E8A-4147-A177-3AD203B41FA5}">
                      <a16:colId xmlns="" xmlns:a16="http://schemas.microsoft.com/office/drawing/2014/main" val="996452068"/>
                    </a:ext>
                  </a:extLst>
                </a:gridCol>
                <a:gridCol w="4285968">
                  <a:extLst>
                    <a:ext uri="{9D8B030D-6E8A-4147-A177-3AD203B41FA5}">
                      <a16:colId xmlns="" xmlns:a16="http://schemas.microsoft.com/office/drawing/2014/main" val="2877300878"/>
                    </a:ext>
                  </a:extLst>
                </a:gridCol>
                <a:gridCol w="4308887">
                  <a:extLst>
                    <a:ext uri="{9D8B030D-6E8A-4147-A177-3AD203B41FA5}">
                      <a16:colId xmlns="" xmlns:a16="http://schemas.microsoft.com/office/drawing/2014/main" val="2338028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thụ giảng, học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ký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học</a:t>
                      </a:r>
                      <a:endParaRPr lang="ko-KR" altLang="en-US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nghe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giảng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thính</a:t>
                      </a:r>
                      <a:endParaRPr lang="ko-KR" altLang="en-US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692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nghe giảng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nộp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cáo</a:t>
                      </a:r>
                      <a:endParaRPr lang="ko-KR" altLang="en-US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thi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765593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C59B8D1D-61FB-433E-A47E-3E9E9757A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675" y="3525619"/>
            <a:ext cx="18473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304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kumimoji="0" lang="en-US" altLang="vi-VN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kumimoji="0" lang="en-US" altLang="vi-VN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A6CA7CC4-9C82-4DD5-A436-F71BBE1E4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13656"/>
              </p:ext>
            </p:extLst>
          </p:nvPr>
        </p:nvGraphicFramePr>
        <p:xfrm>
          <a:off x="736056" y="2229634"/>
          <a:ext cx="12903742" cy="3261360"/>
        </p:xfrm>
        <a:graphic>
          <a:graphicData uri="http://schemas.openxmlformats.org/drawingml/2006/table">
            <a:tbl>
              <a:tblPr/>
              <a:tblGrid>
                <a:gridCol w="3214455">
                  <a:extLst>
                    <a:ext uri="{9D8B030D-6E8A-4147-A177-3AD203B41FA5}">
                      <a16:colId xmlns="" xmlns:a16="http://schemas.microsoft.com/office/drawing/2014/main" val="3496775584"/>
                    </a:ext>
                  </a:extLst>
                </a:gridCol>
                <a:gridCol w="3237416">
                  <a:extLst>
                    <a:ext uri="{9D8B030D-6E8A-4147-A177-3AD203B41FA5}">
                      <a16:colId xmlns="" xmlns:a16="http://schemas.microsoft.com/office/drawing/2014/main" val="810645468"/>
                    </a:ext>
                  </a:extLst>
                </a:gridCol>
                <a:gridCol w="3237416">
                  <a:extLst>
                    <a:ext uri="{9D8B030D-6E8A-4147-A177-3AD203B41FA5}">
                      <a16:colId xmlns="" xmlns:a16="http://schemas.microsoft.com/office/drawing/2014/main" val="2649851066"/>
                    </a:ext>
                  </a:extLst>
                </a:gridCol>
                <a:gridCol w="3214455">
                  <a:extLst>
                    <a:ext uri="{9D8B030D-6E8A-4147-A177-3AD203B41FA5}">
                      <a16:colId xmlns="" xmlns:a16="http://schemas.microsoft.com/office/drawing/2014/main" val="595885186"/>
                    </a:ext>
                  </a:extLst>
                </a:gridCol>
              </a:tblGrid>
              <a:tr h="6315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tiệc chia tay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họp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bạn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cùng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lớp</a:t>
                      </a:r>
                      <a:endParaRPr lang="ko-KR" altLang="en-US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tiệc tất niên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cùng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sở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thích</a:t>
                      </a:r>
                      <a:endParaRPr lang="ko-KR" altLang="en-US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79963627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liên hoan công ty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buổi picnic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họp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8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kì</a:t>
                      </a:r>
                      <a:endParaRPr lang="ko-KR" altLang="en-US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hội phí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702023"/>
                  </a:ext>
                </a:extLst>
              </a:tr>
              <a:tr h="6315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tham dự, có mặt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liên lạc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hủy bỏ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</a:br>
                      <a:r>
                        <a:rPr lang="vi-VN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thay đổi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084485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AA6E133-F0F5-4BC1-AC18-55C3C0609EBE}"/>
              </a:ext>
            </a:extLst>
          </p:cNvPr>
          <p:cNvSpPr txBox="1"/>
          <p:nvPr/>
        </p:nvSpPr>
        <p:spPr>
          <a:xfrm>
            <a:off x="4953000" y="2374744"/>
            <a:ext cx="17340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동창회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18564F3-5350-481D-8657-16A99B3979F2}"/>
              </a:ext>
            </a:extLst>
          </p:cNvPr>
          <p:cNvSpPr txBox="1"/>
          <p:nvPr/>
        </p:nvSpPr>
        <p:spPr>
          <a:xfrm>
            <a:off x="8000999" y="2374744"/>
            <a:ext cx="27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송년회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2417E49-741F-40BE-AB47-25AD34EAA35B}"/>
              </a:ext>
            </a:extLst>
          </p:cNvPr>
          <p:cNvSpPr txBox="1"/>
          <p:nvPr/>
        </p:nvSpPr>
        <p:spPr>
          <a:xfrm>
            <a:off x="11429999" y="2229634"/>
            <a:ext cx="2221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동호회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25DD3DD-6478-430C-894F-C9519291E8AC}"/>
              </a:ext>
            </a:extLst>
          </p:cNvPr>
          <p:cNvSpPr txBox="1"/>
          <p:nvPr/>
        </p:nvSpPr>
        <p:spPr>
          <a:xfrm>
            <a:off x="1905000" y="3629481"/>
            <a:ext cx="227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회식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19CFD86-498B-4CC5-A371-A848981CA30E}"/>
              </a:ext>
            </a:extLst>
          </p:cNvPr>
          <p:cNvSpPr txBox="1"/>
          <p:nvPr/>
        </p:nvSpPr>
        <p:spPr>
          <a:xfrm>
            <a:off x="5105400" y="3629480"/>
            <a:ext cx="2470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야유회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5D4E7D8-B189-46B6-BFAC-8E93F32F29AD}"/>
              </a:ext>
            </a:extLst>
          </p:cNvPr>
          <p:cNvSpPr txBox="1"/>
          <p:nvPr/>
        </p:nvSpPr>
        <p:spPr>
          <a:xfrm>
            <a:off x="8031160" y="3620179"/>
            <a:ext cx="3142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정기모임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CDE5E7B-1454-4381-8D7D-CF34CFC1036E}"/>
              </a:ext>
            </a:extLst>
          </p:cNvPr>
          <p:cNvSpPr txBox="1"/>
          <p:nvPr/>
        </p:nvSpPr>
        <p:spPr>
          <a:xfrm>
            <a:off x="11605017" y="3601324"/>
            <a:ext cx="17340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회비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24E9FD7-7F4D-4E74-9099-B084C2FD451A}"/>
              </a:ext>
            </a:extLst>
          </p:cNvPr>
          <p:cNvSpPr txBox="1"/>
          <p:nvPr/>
        </p:nvSpPr>
        <p:spPr>
          <a:xfrm>
            <a:off x="2241926" y="5716407"/>
            <a:ext cx="2555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수강하다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DBB0508-B1F3-4711-AA73-62E30FA43330}"/>
              </a:ext>
            </a:extLst>
          </p:cNvPr>
          <p:cNvSpPr txBox="1"/>
          <p:nvPr/>
        </p:nvSpPr>
        <p:spPr>
          <a:xfrm>
            <a:off x="6324600" y="5688251"/>
            <a:ext cx="2817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수강신청하다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B08A1199-5401-43D8-9822-52119CF1F160}"/>
              </a:ext>
            </a:extLst>
          </p:cNvPr>
          <p:cNvSpPr txBox="1"/>
          <p:nvPr/>
        </p:nvSpPr>
        <p:spPr>
          <a:xfrm>
            <a:off x="10561637" y="5687695"/>
            <a:ext cx="2470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강의를듣다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D2D43AA-EC6A-4B27-94AC-647EAE077D69}"/>
              </a:ext>
            </a:extLst>
          </p:cNvPr>
          <p:cNvSpPr txBox="1"/>
          <p:nvPr/>
        </p:nvSpPr>
        <p:spPr>
          <a:xfrm>
            <a:off x="2278062" y="6665909"/>
            <a:ext cx="227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청강하다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9A382C7-BF75-43DF-AF50-2E4D7B7BE2C6}"/>
              </a:ext>
            </a:extLst>
          </p:cNvPr>
          <p:cNvSpPr txBox="1"/>
          <p:nvPr/>
        </p:nvSpPr>
        <p:spPr>
          <a:xfrm>
            <a:off x="5973762" y="6665909"/>
            <a:ext cx="4660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보고서를제출하다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C9F582D-99A4-48D1-86B6-6ED32A61FA09}"/>
              </a:ext>
            </a:extLst>
          </p:cNvPr>
          <p:cNvSpPr txBox="1"/>
          <p:nvPr/>
        </p:nvSpPr>
        <p:spPr>
          <a:xfrm>
            <a:off x="1811590" y="2411460"/>
            <a:ext cx="1539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송별회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D9451B5-0F0B-43A3-8B02-18980A464D32}"/>
              </a:ext>
            </a:extLst>
          </p:cNvPr>
          <p:cNvSpPr txBox="1"/>
          <p:nvPr/>
        </p:nvSpPr>
        <p:spPr>
          <a:xfrm>
            <a:off x="10466806" y="6665353"/>
            <a:ext cx="265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시험을보다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0EB1603-C591-45DC-A8AA-1157B3E7AC95}"/>
              </a:ext>
            </a:extLst>
          </p:cNvPr>
          <p:cNvSpPr txBox="1"/>
          <p:nvPr/>
        </p:nvSpPr>
        <p:spPr>
          <a:xfrm>
            <a:off x="1936137" y="4653385"/>
            <a:ext cx="1842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참석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20153E9-7FD3-471F-919E-7F5AB85507C5}"/>
              </a:ext>
            </a:extLst>
          </p:cNvPr>
          <p:cNvSpPr txBox="1"/>
          <p:nvPr/>
        </p:nvSpPr>
        <p:spPr>
          <a:xfrm>
            <a:off x="5181600" y="4506091"/>
            <a:ext cx="1842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연락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70AF0EE5-5EAA-404F-807F-0F520C0842D4}"/>
              </a:ext>
            </a:extLst>
          </p:cNvPr>
          <p:cNvSpPr txBox="1"/>
          <p:nvPr/>
        </p:nvSpPr>
        <p:spPr>
          <a:xfrm>
            <a:off x="8367535" y="4525070"/>
            <a:ext cx="1572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취소</a:t>
            </a:r>
            <a:endParaRPr lang="vi-VN" sz="2800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CECAB35-448F-4A29-BB8F-B3857AFAC515}"/>
              </a:ext>
            </a:extLst>
          </p:cNvPr>
          <p:cNvSpPr txBox="1"/>
          <p:nvPr/>
        </p:nvSpPr>
        <p:spPr>
          <a:xfrm>
            <a:off x="11537931" y="4587448"/>
            <a:ext cx="1842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변경</a:t>
            </a:r>
            <a:endParaRPr lang="vi-V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6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4" grpId="0"/>
      <p:bldP spid="25" grpId="0"/>
      <p:bldP spid="27" grpId="0"/>
      <p:bldP spid="29" grpId="0"/>
      <p:bldP spid="31" grpId="0"/>
      <p:bldP spid="33" grpId="0"/>
      <p:bldP spid="35" grpId="0"/>
      <p:bldP spid="37" grpId="0"/>
      <p:bldP spid="39" grpId="0"/>
      <p:bldP spid="42" grpId="0"/>
      <p:bldP spid="43" grpId="0"/>
      <p:bldP spid="45" grpId="0"/>
      <p:bldP spid="47" grpId="0"/>
      <p:bldP spid="49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6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733800" y="381000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006" y="1460270"/>
            <a:ext cx="1150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1.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다음 단어를  알맞은 뜻과 연결하십시오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vi-VN" altLang="vi-VN" sz="3200" b="1" dirty="0">
              <a:ea typeface="바탕" panose="02030600000101010101" pitchFamily="18" charset="-127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="" xmlns:a16="http://schemas.microsoft.com/office/drawing/2014/main" id="{62FB52FB-3CF6-428A-805D-7FC2EAC2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50" y="3550935"/>
            <a:ext cx="184731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304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000" b="1" i="0" u="none" strike="noStrike" cap="none" normalizeH="0" baseline="0" dirty="0">
                <a:ln>
                  <a:noFill/>
                </a:ln>
                <a:solidFill>
                  <a:srgbClr val="242021"/>
                </a:solidFill>
                <a:effectLst/>
                <a:latin typeface="Arial" panose="020B0604020202020204" pitchFamily="34" charset="0"/>
                <a:ea typeface="MyriadPro-Bold"/>
                <a:cs typeface="Arial" panose="020B0604020202020204" pitchFamily="34" charset="0"/>
              </a:rPr>
              <a:t/>
            </a:r>
            <a:br>
              <a:rPr kumimoji="0" lang="en-US" altLang="vi-VN" sz="1000" b="1" i="0" u="none" strike="noStrike" cap="none" normalizeH="0" baseline="0" dirty="0">
                <a:ln>
                  <a:noFill/>
                </a:ln>
                <a:solidFill>
                  <a:srgbClr val="242021"/>
                </a:solidFill>
                <a:effectLst/>
                <a:latin typeface="Arial" panose="020B0604020202020204" pitchFamily="34" charset="0"/>
                <a:ea typeface="MyriadPro-Bold"/>
                <a:cs typeface="Arial" panose="020B0604020202020204" pitchFamily="34" charset="0"/>
              </a:rPr>
            </a:br>
            <a:r>
              <a:rPr kumimoji="0" lang="en-US" altLang="vi-V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vi-V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vi-VN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17E571F-80B0-40B6-8053-AEFA946919FF}"/>
              </a:ext>
            </a:extLst>
          </p:cNvPr>
          <p:cNvSpPr txBox="1"/>
          <p:nvPr/>
        </p:nvSpPr>
        <p:spPr>
          <a:xfrm>
            <a:off x="2697702" y="2196010"/>
            <a:ext cx="2894806" cy="5638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송별회</a:t>
            </a:r>
            <a:endParaRPr lang="en-US" altLang="ko-KR" sz="24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동창회</a:t>
            </a:r>
            <a:endParaRPr lang="en-US" altLang="ko-KR" sz="24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송년회</a:t>
            </a:r>
            <a:endParaRPr lang="en-US" altLang="ko-KR" sz="28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동호회</a:t>
            </a:r>
            <a:endParaRPr lang="en-US" altLang="ko-KR" sz="24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회식</a:t>
            </a:r>
            <a:endParaRPr lang="en-US" altLang="ko-KR" sz="24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야유회</a:t>
            </a:r>
            <a:endParaRPr lang="en-US" altLang="ko-KR" sz="24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정기모임</a:t>
            </a:r>
            <a:endParaRPr lang="en-US" altLang="ko-KR" sz="24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회비</a:t>
            </a:r>
            <a:endParaRPr lang="en-US" altLang="ko-KR" sz="24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참석</a:t>
            </a:r>
            <a:endParaRPr lang="en-US" altLang="ko-KR" sz="2400" b="1" dirty="0">
              <a:solidFill>
                <a:srgbClr val="24202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연락</a:t>
            </a:r>
            <a:endParaRPr lang="en-US" altLang="ko-KR" sz="2400" b="1" i="0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808F71-5989-4AF4-B0B0-5579C226595D}"/>
              </a:ext>
            </a:extLst>
          </p:cNvPr>
          <p:cNvSpPr txBox="1"/>
          <p:nvPr/>
        </p:nvSpPr>
        <p:spPr>
          <a:xfrm>
            <a:off x="6765925" y="2162387"/>
            <a:ext cx="4391908" cy="5563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rgbClr val="242021"/>
                </a:solidFill>
              </a:rPr>
              <a:t>H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ọp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mặt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định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kì</a:t>
            </a:r>
            <a:endParaRPr lang="vi-VN" altLang="ko-KR" sz="2400" b="1" i="0" dirty="0">
              <a:solidFill>
                <a:srgbClr val="24202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242021"/>
                </a:solidFill>
              </a:rPr>
              <a:t>B</a:t>
            </a:r>
            <a:r>
              <a:rPr lang="vi-VN" sz="2400" b="1" i="0" dirty="0">
                <a:solidFill>
                  <a:srgbClr val="242021"/>
                </a:solidFill>
                <a:effectLst/>
              </a:rPr>
              <a:t>uổi picnic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242021"/>
                </a:solidFill>
              </a:rPr>
              <a:t>T</a:t>
            </a:r>
            <a:r>
              <a:rPr lang="vi-VN" sz="2400" b="1" i="0" dirty="0">
                <a:solidFill>
                  <a:srgbClr val="242021"/>
                </a:solidFill>
                <a:effectLst/>
              </a:rPr>
              <a:t>iệc tất niên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ko-KR" sz="2400" b="1" dirty="0">
                <a:solidFill>
                  <a:srgbClr val="242021"/>
                </a:solidFill>
              </a:rPr>
              <a:t>H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ọp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mặt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bạn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cùng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lớp</a:t>
            </a:r>
            <a:endParaRPr lang="vi-VN" altLang="ko-KR" sz="2400" b="1" i="0" dirty="0">
              <a:solidFill>
                <a:srgbClr val="24202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ko-KR" sz="2400" b="1" dirty="0">
                <a:solidFill>
                  <a:srgbClr val="242021"/>
                </a:solidFill>
              </a:rPr>
              <a:t>H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ội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người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cùng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sở</a:t>
            </a:r>
            <a:r>
              <a:rPr lang="en-US" altLang="ko-KR" sz="2400" b="1" i="0" dirty="0">
                <a:solidFill>
                  <a:srgbClr val="242021"/>
                </a:solidFill>
                <a:effectLst/>
              </a:rPr>
              <a:t> </a:t>
            </a:r>
            <a:r>
              <a:rPr lang="en-US" altLang="ko-KR" sz="2400" b="1" i="0" dirty="0" err="1">
                <a:solidFill>
                  <a:srgbClr val="242021"/>
                </a:solidFill>
                <a:effectLst/>
              </a:rPr>
              <a:t>thích</a:t>
            </a:r>
            <a:endParaRPr lang="vi-VN" altLang="ko-KR" sz="2400" b="1" i="0" dirty="0">
              <a:solidFill>
                <a:srgbClr val="24202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242021"/>
                </a:solidFill>
              </a:rPr>
              <a:t>T</a:t>
            </a:r>
            <a:r>
              <a:rPr lang="vi-VN" sz="2400" b="1" i="0" dirty="0">
                <a:solidFill>
                  <a:srgbClr val="242021"/>
                </a:solidFill>
                <a:effectLst/>
              </a:rPr>
              <a:t>iệc chia tay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242021"/>
                </a:solidFill>
              </a:rPr>
              <a:t>L</a:t>
            </a:r>
            <a:r>
              <a:rPr lang="vi-VN" sz="2400" b="1" i="0" dirty="0">
                <a:solidFill>
                  <a:srgbClr val="242021"/>
                </a:solidFill>
                <a:effectLst/>
              </a:rPr>
              <a:t>iên hoan công 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242021"/>
                </a:solidFill>
              </a:rPr>
              <a:t>H</a:t>
            </a:r>
            <a:r>
              <a:rPr lang="vi-VN" sz="2400" b="1" i="0" dirty="0">
                <a:solidFill>
                  <a:srgbClr val="242021"/>
                </a:solidFill>
                <a:effectLst/>
              </a:rPr>
              <a:t>ội phí</a:t>
            </a:r>
            <a:endParaRPr lang="vi-VN" sz="2400" b="1" dirty="0">
              <a:solidFill>
                <a:srgbClr val="24202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242021"/>
                </a:solidFill>
              </a:rPr>
              <a:t>L</a:t>
            </a:r>
            <a:r>
              <a:rPr lang="vi-VN" sz="2400" b="1" i="0" dirty="0">
                <a:solidFill>
                  <a:srgbClr val="242021"/>
                </a:solidFill>
                <a:effectLst/>
              </a:rPr>
              <a:t>iên lạc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ko-KR" sz="2400" b="1" dirty="0">
                <a:solidFill>
                  <a:srgbClr val="242021"/>
                </a:solidFill>
              </a:rPr>
              <a:t>T</a:t>
            </a:r>
            <a:r>
              <a:rPr lang="vi-VN" sz="2400" b="1" i="0" dirty="0">
                <a:solidFill>
                  <a:srgbClr val="242021"/>
                </a:solidFill>
                <a:effectLst/>
              </a:rPr>
              <a:t>ham dự, có mặt</a:t>
            </a:r>
            <a:endParaRPr lang="vi-VN" sz="2400" b="1" dirty="0">
              <a:effectLst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FDA5A08-5ED9-4A9C-8C8C-370F79F4B31D}"/>
              </a:ext>
            </a:extLst>
          </p:cNvPr>
          <p:cNvCxnSpPr>
            <a:cxnSpLocks/>
          </p:cNvCxnSpPr>
          <p:nvPr/>
        </p:nvCxnSpPr>
        <p:spPr>
          <a:xfrm flipV="1">
            <a:off x="3829126" y="6861525"/>
            <a:ext cx="2770130" cy="59521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1C03B989-1D44-434F-9153-D7C7EA11FF4A}"/>
              </a:ext>
            </a:extLst>
          </p:cNvPr>
          <p:cNvCxnSpPr>
            <a:cxnSpLocks/>
          </p:cNvCxnSpPr>
          <p:nvPr/>
        </p:nvCxnSpPr>
        <p:spPr>
          <a:xfrm>
            <a:off x="3800134" y="6928656"/>
            <a:ext cx="2781921" cy="4478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3FD549B2-728D-408F-8DF9-DB8397475EB8}"/>
              </a:ext>
            </a:extLst>
          </p:cNvPr>
          <p:cNvCxnSpPr>
            <a:cxnSpLocks/>
          </p:cNvCxnSpPr>
          <p:nvPr/>
        </p:nvCxnSpPr>
        <p:spPr>
          <a:xfrm flipV="1">
            <a:off x="3769392" y="6298881"/>
            <a:ext cx="2894806" cy="993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0592B78E-0952-44F1-A6E3-EC73350419C8}"/>
              </a:ext>
            </a:extLst>
          </p:cNvPr>
          <p:cNvCxnSpPr>
            <a:cxnSpLocks/>
          </p:cNvCxnSpPr>
          <p:nvPr/>
        </p:nvCxnSpPr>
        <p:spPr>
          <a:xfrm flipV="1">
            <a:off x="4377857" y="2511254"/>
            <a:ext cx="2286341" cy="33671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AF7546F-5FBC-4B45-A5FE-95A78128676C}"/>
              </a:ext>
            </a:extLst>
          </p:cNvPr>
          <p:cNvCxnSpPr>
            <a:cxnSpLocks/>
          </p:cNvCxnSpPr>
          <p:nvPr/>
        </p:nvCxnSpPr>
        <p:spPr>
          <a:xfrm flipV="1">
            <a:off x="4097878" y="3046011"/>
            <a:ext cx="2566320" cy="2303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47EF7C20-2947-4A82-8B0B-A5B7033114B3}"/>
              </a:ext>
            </a:extLst>
          </p:cNvPr>
          <p:cNvCxnSpPr>
            <a:cxnSpLocks/>
          </p:cNvCxnSpPr>
          <p:nvPr/>
        </p:nvCxnSpPr>
        <p:spPr>
          <a:xfrm>
            <a:off x="3769392" y="4819390"/>
            <a:ext cx="2829864" cy="8395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D6A651D5-D8CE-4ED5-83D5-AF277E65C9B4}"/>
              </a:ext>
            </a:extLst>
          </p:cNvPr>
          <p:cNvCxnSpPr>
            <a:cxnSpLocks/>
          </p:cNvCxnSpPr>
          <p:nvPr/>
        </p:nvCxnSpPr>
        <p:spPr>
          <a:xfrm>
            <a:off x="4052101" y="4271121"/>
            <a:ext cx="2529954" cy="2992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D22734EC-1B64-4FCA-9581-3F3A33BEA18B}"/>
              </a:ext>
            </a:extLst>
          </p:cNvPr>
          <p:cNvCxnSpPr>
            <a:cxnSpLocks/>
          </p:cNvCxnSpPr>
          <p:nvPr/>
        </p:nvCxnSpPr>
        <p:spPr>
          <a:xfrm flipV="1">
            <a:off x="4244402" y="3494336"/>
            <a:ext cx="2444555" cy="200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64ECB638-7C00-449D-8850-014709ECFB09}"/>
              </a:ext>
            </a:extLst>
          </p:cNvPr>
          <p:cNvCxnSpPr>
            <a:cxnSpLocks/>
          </p:cNvCxnSpPr>
          <p:nvPr/>
        </p:nvCxnSpPr>
        <p:spPr>
          <a:xfrm>
            <a:off x="4177154" y="3073898"/>
            <a:ext cx="2404901" cy="10300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653C52C4-03E2-487F-8664-0DFFD589460F}"/>
              </a:ext>
            </a:extLst>
          </p:cNvPr>
          <p:cNvCxnSpPr>
            <a:cxnSpLocks/>
          </p:cNvCxnSpPr>
          <p:nvPr/>
        </p:nvCxnSpPr>
        <p:spPr>
          <a:xfrm>
            <a:off x="4069302" y="2476417"/>
            <a:ext cx="2512753" cy="25527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Graphic 2" descr="Pencil with solid fill">
            <a:extLst>
              <a:ext uri="{FF2B5EF4-FFF2-40B4-BE49-F238E27FC236}">
                <a16:creationId xmlns="" xmlns:a16="http://schemas.microsoft.com/office/drawing/2014/main" id="{C6A2AB7D-49CA-47B0-83EC-687F15896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460" y="3248797"/>
            <a:ext cx="1732005" cy="1732005"/>
          </a:xfrm>
          <a:prstGeom prst="rect">
            <a:avLst/>
          </a:prstGeom>
        </p:spPr>
      </p:pic>
      <p:pic>
        <p:nvPicPr>
          <p:cNvPr id="6" name="Graphic 5" descr="Transfer with solid fill">
            <a:extLst>
              <a:ext uri="{FF2B5EF4-FFF2-40B4-BE49-F238E27FC236}">
                <a16:creationId xmlns="" xmlns:a16="http://schemas.microsoft.com/office/drawing/2014/main" id="{ACF24AC9-ADC5-4655-8944-47D93965C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54579" y="3588917"/>
            <a:ext cx="2070058" cy="2070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2" y="7543800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258802" y="7543800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smtClean="0">
                <a:latin typeface="Arial" panose="020B0604020202020204" pitchFamily="34" charset="0"/>
                <a:ea typeface="Batang" panose="02030600000101010101" pitchFamily="18" charset="-127"/>
              </a:rPr>
              <a:pPr/>
              <a:t>7</a:t>
            </a:fld>
            <a:endParaRPr lang="en-US" altLang="en-US">
              <a:latin typeface="Arial" panose="020B0604020202020204" pitchFamily="34" charset="0"/>
              <a:ea typeface="Batang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733802" y="304800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2" y="1520825"/>
            <a:ext cx="1150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ea typeface="Batang" panose="02030600000101010101" pitchFamily="18" charset="-127"/>
              </a:rPr>
              <a:t>1.</a:t>
            </a:r>
            <a:r>
              <a:rPr lang="ko-KR" altLang="en-US" sz="3200" b="1" dirty="0">
                <a:ea typeface="Batang" panose="02030600000101010101" pitchFamily="18" charset="-127"/>
              </a:rPr>
              <a:t>다음 단어의 뜻을 말하십시오</a:t>
            </a:r>
            <a:r>
              <a:rPr lang="en-US" altLang="ko-KR" sz="3200" b="1" dirty="0">
                <a:ea typeface="Batang" panose="02030600000101010101" pitchFamily="18" charset="-127"/>
              </a:rPr>
              <a:t>.</a:t>
            </a:r>
            <a:endParaRPr lang="vi-VN" altLang="vi-VN" sz="3200" b="1" dirty="0">
              <a:ea typeface="Batang" panose="02030600000101010101" pitchFamily="18" charset="-127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B6BF24-4987-4697-AC91-DA4249365542}"/>
              </a:ext>
            </a:extLst>
          </p:cNvPr>
          <p:cNvSpPr/>
          <p:nvPr/>
        </p:nvSpPr>
        <p:spPr>
          <a:xfrm>
            <a:off x="12344402" y="568325"/>
            <a:ext cx="457200" cy="3048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latin typeface="Arial" panose="020B060402020202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8B996783-359B-4FF8-B9E9-8DB39CB73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685909"/>
              </p:ext>
            </p:extLst>
          </p:nvPr>
        </p:nvGraphicFramePr>
        <p:xfrm>
          <a:off x="2224415" y="2801653"/>
          <a:ext cx="9906000" cy="1602707"/>
        </p:xfrm>
        <a:graphic>
          <a:graphicData uri="http://schemas.openxmlformats.org/drawingml/2006/table">
            <a:tbl>
              <a:tblPr/>
              <a:tblGrid>
                <a:gridCol w="2467687">
                  <a:extLst>
                    <a:ext uri="{9D8B030D-6E8A-4147-A177-3AD203B41FA5}">
                      <a16:colId xmlns="" xmlns:a16="http://schemas.microsoft.com/office/drawing/2014/main" val="1326866201"/>
                    </a:ext>
                  </a:extLst>
                </a:gridCol>
                <a:gridCol w="2485313">
                  <a:extLst>
                    <a:ext uri="{9D8B030D-6E8A-4147-A177-3AD203B41FA5}">
                      <a16:colId xmlns="" xmlns:a16="http://schemas.microsoft.com/office/drawing/2014/main" val="2723168577"/>
                    </a:ext>
                  </a:extLst>
                </a:gridCol>
                <a:gridCol w="2467687">
                  <a:extLst>
                    <a:ext uri="{9D8B030D-6E8A-4147-A177-3AD203B41FA5}">
                      <a16:colId xmlns="" xmlns:a16="http://schemas.microsoft.com/office/drawing/2014/main" val="171382550"/>
                    </a:ext>
                  </a:extLst>
                </a:gridCol>
                <a:gridCol w="2485313">
                  <a:extLst>
                    <a:ext uri="{9D8B030D-6E8A-4147-A177-3AD203B41FA5}">
                      <a16:colId xmlns="" xmlns:a16="http://schemas.microsoft.com/office/drawing/2014/main" val="1433639991"/>
                    </a:ext>
                  </a:extLst>
                </a:gridCol>
              </a:tblGrid>
              <a:tr h="5299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상의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하의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신사복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숙녀복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아동복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5902867"/>
                  </a:ext>
                </a:extLst>
              </a:tr>
              <a:tr h="5546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겉옷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속옷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정장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캐주얼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교복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59516018"/>
                  </a:ext>
                </a:extLst>
              </a:tr>
              <a:tr h="3949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운동복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등산복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잘 맞다</a:t>
                      </a:r>
                      <a:endParaRPr lang="vi-VN" sz="2800" b="1" dirty="0"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헐렁하다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63627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BFE0FB62-B75E-4FE0-93D3-A84317F48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446346"/>
              </p:ext>
            </p:extLst>
          </p:nvPr>
        </p:nvGraphicFramePr>
        <p:xfrm>
          <a:off x="2209801" y="2217453"/>
          <a:ext cx="9906000" cy="584200"/>
        </p:xfrm>
        <a:graphic>
          <a:graphicData uri="http://schemas.openxmlformats.org/drawingml/2006/table">
            <a:tbl>
              <a:tblPr/>
              <a:tblGrid>
                <a:gridCol w="2467687">
                  <a:extLst>
                    <a:ext uri="{9D8B030D-6E8A-4147-A177-3AD203B41FA5}">
                      <a16:colId xmlns="" xmlns:a16="http://schemas.microsoft.com/office/drawing/2014/main" val="829541236"/>
                    </a:ext>
                  </a:extLst>
                </a:gridCol>
                <a:gridCol w="2485313">
                  <a:extLst>
                    <a:ext uri="{9D8B030D-6E8A-4147-A177-3AD203B41FA5}">
                      <a16:colId xmlns="" xmlns:a16="http://schemas.microsoft.com/office/drawing/2014/main" val="732753972"/>
                    </a:ext>
                  </a:extLst>
                </a:gridCol>
                <a:gridCol w="2485313">
                  <a:extLst>
                    <a:ext uri="{9D8B030D-6E8A-4147-A177-3AD203B41FA5}">
                      <a16:colId xmlns="" xmlns:a16="http://schemas.microsoft.com/office/drawing/2014/main" val="2496406997"/>
                    </a:ext>
                  </a:extLst>
                </a:gridCol>
                <a:gridCol w="2467687">
                  <a:extLst>
                    <a:ext uri="{9D8B030D-6E8A-4147-A177-3AD203B41FA5}">
                      <a16:colId xmlns="" xmlns:a16="http://schemas.microsoft.com/office/drawing/2014/main" val="692175645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교환</a:t>
                      </a:r>
                      <a:endParaRPr lang="ko-KR" altLang="en-US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환불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상표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ea typeface="Batang" panose="02030600000101010101" pitchFamily="18" charset="-127"/>
                          <a:cs typeface="Arial" panose="020B0604020202020204" pitchFamily="34" charset="0"/>
                        </a:rPr>
                        <a:t>영수증</a:t>
                      </a:r>
                      <a:endParaRPr lang="vi-VN" sz="2800" b="1" dirty="0">
                        <a:effectLst/>
                        <a:latin typeface="Arial" panose="020B0604020202020204" pitchFamily="34" charset="0"/>
                        <a:ea typeface="Batang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2589906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9CBA161B-1505-4043-941C-20D62BB03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248572"/>
              </p:ext>
            </p:extLst>
          </p:nvPr>
        </p:nvGraphicFramePr>
        <p:xfrm>
          <a:off x="2209801" y="4404360"/>
          <a:ext cx="9906000" cy="2316480"/>
        </p:xfrm>
        <a:graphic>
          <a:graphicData uri="http://schemas.openxmlformats.org/drawingml/2006/table">
            <a:tbl>
              <a:tblPr/>
              <a:tblGrid>
                <a:gridCol w="2467687">
                  <a:extLst>
                    <a:ext uri="{9D8B030D-6E8A-4147-A177-3AD203B41FA5}">
                      <a16:colId xmlns="" xmlns:a16="http://schemas.microsoft.com/office/drawing/2014/main" val="1888788591"/>
                    </a:ext>
                  </a:extLst>
                </a:gridCol>
                <a:gridCol w="2485313">
                  <a:extLst>
                    <a:ext uri="{9D8B030D-6E8A-4147-A177-3AD203B41FA5}">
                      <a16:colId xmlns="" xmlns:a16="http://schemas.microsoft.com/office/drawing/2014/main" val="3632009793"/>
                    </a:ext>
                  </a:extLst>
                </a:gridCol>
                <a:gridCol w="2485313">
                  <a:extLst>
                    <a:ext uri="{9D8B030D-6E8A-4147-A177-3AD203B41FA5}">
                      <a16:colId xmlns="" xmlns:a16="http://schemas.microsoft.com/office/drawing/2014/main" val="711514444"/>
                    </a:ext>
                  </a:extLst>
                </a:gridCol>
                <a:gridCol w="2467687">
                  <a:extLst>
                    <a:ext uri="{9D8B030D-6E8A-4147-A177-3AD203B41FA5}">
                      <a16:colId xmlns="" xmlns:a16="http://schemas.microsoft.com/office/drawing/2014/main" val="924234344"/>
                    </a:ext>
                  </a:extLst>
                </a:gridCol>
              </a:tblGrid>
              <a:tr h="7832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이좋다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/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나쁘다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색상이진하다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/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연하다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무난하다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어울리다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685755"/>
                  </a:ext>
                </a:extLst>
              </a:tr>
              <a:tr h="11369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유행하다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유행에뒤떨어지다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유행이지나다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마음에들다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/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안들다</a:t>
                      </a:r>
                      <a:b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132395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A4D6FE-DE59-48FB-A13B-F1249AB1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9" y="3353451"/>
            <a:ext cx="1819276" cy="1819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A34B94F-C744-45AA-8213-10FBE2F2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275" y="5943600"/>
            <a:ext cx="2209798" cy="220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2E0A85-8A6B-4B08-BCD2-A91C39CB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="" xmlns:a16="http://schemas.microsoft.com/office/drawing/2014/main" id="{A5FB08AA-8BB5-4D4B-B2D0-D8EC55B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F3FE27-EA52-4357-9ABE-B058D36E05D0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8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Google Shape;574;p52">
            <a:extLst>
              <a:ext uri="{FF2B5EF4-FFF2-40B4-BE49-F238E27FC236}">
                <a16:creationId xmlns="" xmlns:a16="http://schemas.microsoft.com/office/drawing/2014/main" id="{F9CF25FE-F6C9-4182-8F42-1FE400ED91FB}"/>
              </a:ext>
            </a:extLst>
          </p:cNvPr>
          <p:cNvSpPr txBox="1"/>
          <p:nvPr/>
        </p:nvSpPr>
        <p:spPr>
          <a:xfrm>
            <a:off x="3733800" y="381000"/>
            <a:ext cx="8202613" cy="8366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2. </a:t>
            </a:r>
            <a:r>
              <a:rPr lang="en-US" sz="6000" b="1" dirty="0" err="1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어휘</a:t>
            </a: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8197" name="TextBox 28">
            <a:extLst>
              <a:ext uri="{FF2B5EF4-FFF2-40B4-BE49-F238E27FC236}">
                <a16:creationId xmlns="" xmlns:a16="http://schemas.microsoft.com/office/drawing/2014/main" id="{39776653-1823-41B5-A567-8172FD70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33163"/>
            <a:ext cx="1150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1.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다음 단어의 뜻을 써 주십시오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vi-VN" altLang="vi-VN" sz="3200" b="1" dirty="0">
              <a:ea typeface="바탕" panose="02030600000101010101" pitchFamily="18" charset="-127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B6BF24-4987-4697-AC91-DA4249365542}"/>
              </a:ext>
            </a:extLst>
          </p:cNvPr>
          <p:cNvSpPr/>
          <p:nvPr/>
        </p:nvSpPr>
        <p:spPr>
          <a:xfrm>
            <a:off x="12344400" y="644525"/>
            <a:ext cx="457200" cy="3048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297C6B9-C67A-4341-80F6-EF67145AE476}"/>
              </a:ext>
            </a:extLst>
          </p:cNvPr>
          <p:cNvSpPr txBox="1"/>
          <p:nvPr/>
        </p:nvSpPr>
        <p:spPr>
          <a:xfrm>
            <a:off x="3664226" y="1863059"/>
            <a:ext cx="73152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갈비탕 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된장찌개   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설렁탕 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김치찌개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양식  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갈비찜 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중식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멸치볶음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한식 </a:t>
            </a:r>
            <a:endParaRPr lang="en-US" altLang="ko-KR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간식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FD473BD-A28D-4125-A30C-2D57DBE9E56F}"/>
              </a:ext>
            </a:extLst>
          </p:cNvPr>
          <p:cNvSpPr txBox="1"/>
          <p:nvPr/>
        </p:nvSpPr>
        <p:spPr>
          <a:xfrm>
            <a:off x="8278813" y="1747509"/>
            <a:ext cx="4522787" cy="601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Món</a:t>
            </a:r>
            <a:r>
              <a:rPr lang="en-US" altLang="ko-KR" dirty="0"/>
              <a:t> </a:t>
            </a:r>
            <a:r>
              <a:rPr lang="en-US" altLang="ko-KR" dirty="0" err="1"/>
              <a:t>Hàn</a:t>
            </a:r>
            <a:r>
              <a:rPr lang="en-US" altLang="ko-KR" dirty="0"/>
              <a:t> </a:t>
            </a:r>
            <a:r>
              <a:rPr lang="en-US" altLang="ko-KR" dirty="0" err="1"/>
              <a:t>Quốc</a:t>
            </a:r>
            <a:r>
              <a:rPr lang="en-US" altLang="ko-KR" dirty="0"/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Món</a:t>
            </a:r>
            <a:r>
              <a:rPr lang="en-US" altLang="ko-KR" dirty="0"/>
              <a:t> </a:t>
            </a:r>
            <a:r>
              <a:rPr lang="en-US" altLang="ko-KR" dirty="0" err="1"/>
              <a:t>ăn</a:t>
            </a:r>
            <a:r>
              <a:rPr lang="en-US" altLang="ko-KR" dirty="0"/>
              <a:t> </a:t>
            </a:r>
            <a:r>
              <a:rPr lang="en-US" altLang="ko-KR" dirty="0" err="1"/>
              <a:t>Âu</a:t>
            </a:r>
            <a:r>
              <a:rPr lang="en-US" altLang="ko-KR" dirty="0"/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Món</a:t>
            </a:r>
            <a:r>
              <a:rPr lang="en-US" altLang="ko-KR" dirty="0"/>
              <a:t> </a:t>
            </a:r>
            <a:r>
              <a:rPr lang="en-US" altLang="ko-KR" dirty="0" err="1"/>
              <a:t>ăn</a:t>
            </a:r>
            <a:r>
              <a:rPr lang="en-US" altLang="ko-KR" dirty="0"/>
              <a:t> </a:t>
            </a:r>
            <a:r>
              <a:rPr lang="en-US" altLang="ko-KR" dirty="0" err="1"/>
              <a:t>Trung</a:t>
            </a:r>
            <a:r>
              <a:rPr lang="en-US" altLang="ko-KR" dirty="0"/>
              <a:t> </a:t>
            </a:r>
            <a:r>
              <a:rPr lang="en-US" altLang="ko-KR" dirty="0" err="1"/>
              <a:t>Quốc</a:t>
            </a:r>
            <a:r>
              <a:rPr lang="en-US" altLang="ko-KR" dirty="0"/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Món</a:t>
            </a:r>
            <a:r>
              <a:rPr lang="en-US" altLang="ko-KR" dirty="0"/>
              <a:t> </a:t>
            </a:r>
            <a:r>
              <a:rPr lang="en-US" altLang="ko-KR" dirty="0" err="1"/>
              <a:t>ăn</a:t>
            </a:r>
            <a:r>
              <a:rPr lang="en-US" altLang="ko-KR" dirty="0"/>
              <a:t> </a:t>
            </a:r>
            <a:r>
              <a:rPr lang="en-US" altLang="ko-KR" dirty="0" err="1"/>
              <a:t>nhẹ</a:t>
            </a:r>
            <a:r>
              <a:rPr lang="en-US" altLang="ko-KR" dirty="0"/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Canh</a:t>
            </a:r>
            <a:r>
              <a:rPr lang="en-US" altLang="ko-KR" dirty="0"/>
              <a:t> </a:t>
            </a:r>
            <a:r>
              <a:rPr lang="en-US" altLang="ko-KR" dirty="0" err="1"/>
              <a:t>sườn</a:t>
            </a:r>
            <a:r>
              <a:rPr lang="en-US" altLang="ko-KR" dirty="0"/>
              <a:t> </a:t>
            </a:r>
            <a:r>
              <a:rPr lang="en-US" altLang="ko-KR" dirty="0" err="1"/>
              <a:t>bò</a:t>
            </a:r>
            <a:r>
              <a:rPr lang="en-US" altLang="ko-KR" dirty="0"/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Canh</a:t>
            </a:r>
            <a:r>
              <a:rPr lang="en-US" altLang="ko-KR" dirty="0"/>
              <a:t> Kimchi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ko-KR" dirty="0"/>
              <a:t>Sườn</a:t>
            </a:r>
            <a:r>
              <a:rPr lang="en-US" altLang="ko-KR" dirty="0"/>
              <a:t>t </a:t>
            </a:r>
            <a:r>
              <a:rPr lang="en-US" altLang="ko-KR" dirty="0" err="1"/>
              <a:t>bò</a:t>
            </a:r>
            <a:r>
              <a:rPr lang="en-US" altLang="ko-KR" dirty="0"/>
              <a:t> rim </a:t>
            </a:r>
            <a:endParaRPr lang="vi-VN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Canh</a:t>
            </a:r>
            <a:r>
              <a:rPr lang="en-US" altLang="ko-KR" dirty="0"/>
              <a:t> </a:t>
            </a:r>
            <a:r>
              <a:rPr lang="en-US" altLang="ko-KR" dirty="0" err="1"/>
              <a:t>sườn</a:t>
            </a:r>
            <a:r>
              <a:rPr lang="en-US" altLang="ko-KR" dirty="0"/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Canh</a:t>
            </a:r>
            <a:r>
              <a:rPr lang="en-US" altLang="ko-KR" dirty="0"/>
              <a:t> </a:t>
            </a:r>
            <a:r>
              <a:rPr lang="en-US" altLang="ko-KR" dirty="0" err="1"/>
              <a:t>tương</a:t>
            </a:r>
            <a:r>
              <a:rPr lang="en-US" altLang="ko-KR" dirty="0"/>
              <a:t> </a:t>
            </a:r>
            <a:r>
              <a:rPr lang="en-US" altLang="ko-KR" dirty="0" err="1"/>
              <a:t>đậu</a:t>
            </a:r>
            <a:r>
              <a:rPr lang="en-US" altLang="ko-KR" dirty="0"/>
              <a:t> </a:t>
            </a:r>
            <a:r>
              <a:rPr lang="en-US" altLang="ko-KR" dirty="0" err="1"/>
              <a:t>phụ</a:t>
            </a:r>
            <a:r>
              <a:rPr lang="en-US" altLang="ko-KR" dirty="0"/>
              <a:t> rim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Cá</a:t>
            </a:r>
            <a:r>
              <a:rPr lang="en-US" altLang="ko-KR" dirty="0"/>
              <a:t> </a:t>
            </a:r>
            <a:r>
              <a:rPr lang="vi-VN" altLang="ko-KR" dirty="0"/>
              <a:t>cơm rim</a:t>
            </a:r>
            <a:endParaRPr lang="en-US" altLang="ko-KR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E563C3EE-4D4D-4787-B4F4-F3DE16681B31}"/>
              </a:ext>
            </a:extLst>
          </p:cNvPr>
          <p:cNvCxnSpPr>
            <a:cxnSpLocks/>
          </p:cNvCxnSpPr>
          <p:nvPr/>
        </p:nvCxnSpPr>
        <p:spPr>
          <a:xfrm>
            <a:off x="5275849" y="2181121"/>
            <a:ext cx="3080606" cy="22221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C96460F5-9416-4997-B6BE-84893BA0CDB5}"/>
              </a:ext>
            </a:extLst>
          </p:cNvPr>
          <p:cNvCxnSpPr>
            <a:cxnSpLocks/>
          </p:cNvCxnSpPr>
          <p:nvPr/>
        </p:nvCxnSpPr>
        <p:spPr>
          <a:xfrm>
            <a:off x="5520955" y="2805533"/>
            <a:ext cx="2909231" cy="41282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118A761F-2BD4-4C54-8041-B3BC2F7884EC}"/>
              </a:ext>
            </a:extLst>
          </p:cNvPr>
          <p:cNvCxnSpPr>
            <a:cxnSpLocks/>
          </p:cNvCxnSpPr>
          <p:nvPr/>
        </p:nvCxnSpPr>
        <p:spPr>
          <a:xfrm>
            <a:off x="5238453" y="3382182"/>
            <a:ext cx="3147712" cy="29284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E0AD304C-8171-4560-BD86-3BCA5B22B0E7}"/>
              </a:ext>
            </a:extLst>
          </p:cNvPr>
          <p:cNvCxnSpPr>
            <a:cxnSpLocks/>
          </p:cNvCxnSpPr>
          <p:nvPr/>
        </p:nvCxnSpPr>
        <p:spPr>
          <a:xfrm>
            <a:off x="5329623" y="4032336"/>
            <a:ext cx="3046789" cy="10567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1752B104-8AFB-4655-8044-3F97EF5EE76F}"/>
              </a:ext>
            </a:extLst>
          </p:cNvPr>
          <p:cNvCxnSpPr>
            <a:cxnSpLocks/>
          </p:cNvCxnSpPr>
          <p:nvPr/>
        </p:nvCxnSpPr>
        <p:spPr>
          <a:xfrm flipV="1">
            <a:off x="4924547" y="2710714"/>
            <a:ext cx="3548597" cy="18192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21B40CA-BED0-4323-B246-C57F6AF1C43E}"/>
              </a:ext>
            </a:extLst>
          </p:cNvPr>
          <p:cNvCxnSpPr>
            <a:cxnSpLocks/>
          </p:cNvCxnSpPr>
          <p:nvPr/>
        </p:nvCxnSpPr>
        <p:spPr>
          <a:xfrm>
            <a:off x="5275849" y="5089063"/>
            <a:ext cx="3082882" cy="6449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937FC0E9-E672-4070-9341-5C666E7E5189}"/>
              </a:ext>
            </a:extLst>
          </p:cNvPr>
          <p:cNvCxnSpPr>
            <a:cxnSpLocks/>
          </p:cNvCxnSpPr>
          <p:nvPr/>
        </p:nvCxnSpPr>
        <p:spPr>
          <a:xfrm flipV="1">
            <a:off x="4889646" y="3238417"/>
            <a:ext cx="3568554" cy="24721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4912E334-5991-4FB4-B645-1E65F8215F26}"/>
              </a:ext>
            </a:extLst>
          </p:cNvPr>
          <p:cNvCxnSpPr>
            <a:cxnSpLocks/>
          </p:cNvCxnSpPr>
          <p:nvPr/>
        </p:nvCxnSpPr>
        <p:spPr>
          <a:xfrm>
            <a:off x="5478078" y="6381791"/>
            <a:ext cx="2863433" cy="10880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7B0A178-1A15-4CC0-86B6-05467E846E5A}"/>
              </a:ext>
            </a:extLst>
          </p:cNvPr>
          <p:cNvCxnSpPr>
            <a:cxnSpLocks/>
          </p:cNvCxnSpPr>
          <p:nvPr/>
        </p:nvCxnSpPr>
        <p:spPr>
          <a:xfrm flipV="1">
            <a:off x="4924547" y="2190626"/>
            <a:ext cx="3533653" cy="4720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99354B97-7E2E-4C70-86EF-FCA40E799095}"/>
              </a:ext>
            </a:extLst>
          </p:cNvPr>
          <p:cNvCxnSpPr>
            <a:cxnSpLocks/>
          </p:cNvCxnSpPr>
          <p:nvPr/>
        </p:nvCxnSpPr>
        <p:spPr>
          <a:xfrm flipV="1">
            <a:off x="4831302" y="3981409"/>
            <a:ext cx="3626898" cy="36151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7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93B873-8237-4E8A-8BBA-4C149B80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238" y="7635875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4">
            <a:extLst>
              <a:ext uri="{FF2B5EF4-FFF2-40B4-BE49-F238E27FC236}">
                <a16:creationId xmlns="" xmlns:a16="http://schemas.microsoft.com/office/drawing/2014/main" id="{92904C58-2CAB-4837-9E1E-7E570451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000038" y="7635875"/>
            <a:ext cx="715962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C23F85-31DF-450C-9661-4B03C57D8789}" type="slidenum">
              <a:rPr lang="en-US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pPr/>
              <a:t>9</a:t>
            </a:fld>
            <a:endParaRPr lang="en-US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Google Shape;574;p52">
            <a:extLst>
              <a:ext uri="{FF2B5EF4-FFF2-40B4-BE49-F238E27FC236}">
                <a16:creationId xmlns="" xmlns:a16="http://schemas.microsoft.com/office/drawing/2014/main" id="{24688A5E-2D43-42A9-9258-CC717C5B7459}"/>
              </a:ext>
            </a:extLst>
          </p:cNvPr>
          <p:cNvSpPr txBox="1"/>
          <p:nvPr/>
        </p:nvSpPr>
        <p:spPr>
          <a:xfrm>
            <a:off x="3475038" y="168275"/>
            <a:ext cx="8202612" cy="82708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60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문법 복습</a:t>
            </a: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Arial" panose="020B0604020202020204" pitchFamily="34" charset="0"/>
              </a:rPr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E676A8F-D699-446A-9D17-CC26FD68503C}"/>
              </a:ext>
            </a:extLst>
          </p:cNvPr>
          <p:cNvSpPr txBox="1"/>
          <p:nvPr/>
        </p:nvSpPr>
        <p:spPr>
          <a:xfrm>
            <a:off x="7776205" y="4616843"/>
            <a:ext cx="5971640" cy="30190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en-US" altLang="ko-KR" b="1" dirty="0" err="1">
                <a:ea typeface="Batang" panose="02030600000101010101" pitchFamily="18" charset="-127"/>
              </a:rPr>
              <a:t>danh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hoặc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phó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ko-KR" altLang="en-US" b="1" dirty="0">
                <a:ea typeface="Batang" panose="02030600000101010101" pitchFamily="18" charset="-127"/>
              </a:rPr>
              <a:t>밖에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 '</a:t>
            </a:r>
            <a:r>
              <a:rPr lang="en-US" altLang="ko-KR" b="1" dirty="0" err="1">
                <a:ea typeface="Batang" panose="02030600000101010101" pitchFamily="18" charset="-127"/>
              </a:rPr>
              <a:t>chỉ</a:t>
            </a:r>
            <a:r>
              <a:rPr lang="en-US" altLang="ko-KR" b="1" dirty="0">
                <a:ea typeface="Batang" panose="02030600000101010101" pitchFamily="18" charset="-127"/>
              </a:rPr>
              <a:t>...; </a:t>
            </a:r>
            <a:r>
              <a:rPr lang="en-US" altLang="ko-KR" b="1" dirty="0" err="1">
                <a:ea typeface="Batang" panose="02030600000101010101" pitchFamily="18" charset="-127"/>
              </a:rPr>
              <a:t>ngoài</a:t>
            </a:r>
            <a:r>
              <a:rPr lang="en-US" altLang="ko-KR" b="1" dirty="0">
                <a:ea typeface="Batang" panose="02030600000101010101" pitchFamily="18" charset="-127"/>
              </a:rPr>
              <a:t> ..</a:t>
            </a:r>
            <a:r>
              <a:rPr lang="en-US" altLang="ko-KR" b="1" dirty="0" err="1">
                <a:ea typeface="Batang" panose="02030600000101010101" pitchFamily="18" charset="-127"/>
              </a:rPr>
              <a:t>ra</a:t>
            </a:r>
            <a:r>
              <a:rPr lang="en-US" altLang="ko-KR" b="1" dirty="0">
                <a:ea typeface="Batang" panose="02030600000101010101" pitchFamily="18" charset="-127"/>
              </a:rPr>
              <a:t> ..</a:t>
            </a:r>
            <a:r>
              <a:rPr lang="en-US" altLang="ko-KR" b="1" dirty="0" err="1">
                <a:ea typeface="Batang" panose="02030600000101010101" pitchFamily="18" charset="-127"/>
              </a:rPr>
              <a:t>không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còn</a:t>
            </a:r>
            <a:endParaRPr lang="en-US" altLang="ko-KR" b="1" dirty="0"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Batang" panose="02030600000101010101" pitchFamily="18" charset="-127"/>
              </a:rPr>
              <a:t> 시험시간이</a:t>
            </a:r>
            <a:r>
              <a:rPr lang="en-US" altLang="ko-KR" b="1" dirty="0">
                <a:ea typeface="Batang" panose="02030600000101010101" pitchFamily="18" charset="-127"/>
              </a:rPr>
              <a:t>5</a:t>
            </a:r>
            <a:r>
              <a:rPr lang="ko-KR" altLang="en-US" b="1" dirty="0">
                <a:ea typeface="Batang" panose="02030600000101010101" pitchFamily="18" charset="-127"/>
              </a:rPr>
              <a:t>분밖에안남았어요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Batang" panose="02030600000101010101" pitchFamily="18" charset="-127"/>
              </a:rPr>
              <a:t>보고서를제출한사람이반밖에안돼요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vi-VN" b="1" dirty="0">
              <a:ea typeface="Batang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460C74C-F43A-430A-9B57-8BD27D90D173}"/>
              </a:ext>
            </a:extLst>
          </p:cNvPr>
          <p:cNvSpPr txBox="1"/>
          <p:nvPr/>
        </p:nvSpPr>
        <p:spPr>
          <a:xfrm>
            <a:off x="558966" y="4648200"/>
            <a:ext cx="6680033" cy="3015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</a:t>
            </a:r>
            <a:r>
              <a:rPr lang="ko-KR" altLang="en-US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danh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- (</a:t>
            </a:r>
            <a:r>
              <a:rPr lang="ko-KR" altLang="en-US" b="1" dirty="0">
                <a:ea typeface="Batang" panose="02030600000101010101" pitchFamily="18" charset="-127"/>
              </a:rPr>
              <a:t>이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  <a:r>
              <a:rPr lang="ko-KR" altLang="en-US" b="1" dirty="0">
                <a:ea typeface="Batang" panose="02030600000101010101" pitchFamily="18" charset="-127"/>
              </a:rPr>
              <a:t>라고 하다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 '</a:t>
            </a:r>
            <a:r>
              <a:rPr lang="en-US" altLang="ko-KR" b="1" dirty="0" err="1">
                <a:ea typeface="Batang" panose="02030600000101010101" pitchFamily="18" charset="-127"/>
              </a:rPr>
              <a:t>là</a:t>
            </a:r>
            <a:r>
              <a:rPr lang="en-US" altLang="ko-KR" b="1" dirty="0">
                <a:ea typeface="Batang" panose="02030600000101010101" pitchFamily="18" charset="-127"/>
              </a:rPr>
              <a:t>..' hay '</a:t>
            </a:r>
            <a:r>
              <a:rPr lang="en-US" altLang="ko-KR" b="1" dirty="0" err="1">
                <a:ea typeface="Batang" panose="02030600000101010101" pitchFamily="18" charset="-127"/>
              </a:rPr>
              <a:t>được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gọi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là</a:t>
            </a:r>
            <a:r>
              <a:rPr lang="en-US" altLang="ko-KR" b="1" dirty="0">
                <a:ea typeface="Batang" panose="02030600000101010101" pitchFamily="18" charset="-127"/>
              </a:rPr>
              <a:t>’.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ko-KR" altLang="en-US" b="1" dirty="0">
                <a:ea typeface="Batang" panose="02030600000101010101" pitchFamily="18" charset="-127"/>
              </a:rPr>
              <a:t>라고</a:t>
            </a:r>
            <a:r>
              <a:rPr lang="en-US" altLang="ko-KR" b="1" dirty="0" err="1">
                <a:ea typeface="Batang" panose="02030600000101010101" pitchFamily="18" charset="-127"/>
              </a:rPr>
              <a:t>sau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nguyên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âm</a:t>
            </a:r>
            <a:r>
              <a:rPr lang="en-US" altLang="ko-KR" b="1" dirty="0">
                <a:ea typeface="Batang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ko-KR" altLang="en-US" b="1" dirty="0">
                <a:ea typeface="Batang" panose="02030600000101010101" pitchFamily="18" charset="-127"/>
              </a:rPr>
              <a:t>이라고</a:t>
            </a:r>
            <a:r>
              <a:rPr lang="en-US" altLang="ko-KR" b="1" dirty="0" err="1">
                <a:ea typeface="Batang" panose="02030600000101010101" pitchFamily="18" charset="-127"/>
              </a:rPr>
              <a:t>sau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phụ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âm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Batang" panose="02030600000101010101" pitchFamily="18" charset="-127"/>
              </a:rPr>
              <a:t>처음뵙겠습니다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  <a:r>
              <a:rPr lang="ko-KR" altLang="en-US" b="1" dirty="0">
                <a:ea typeface="Batang" panose="02030600000101010101" pitchFamily="18" charset="-127"/>
              </a:rPr>
              <a:t>저는흐엉이라고합니다</a:t>
            </a:r>
            <a:endParaRPr lang="en-US" altLang="ko-KR" b="1" dirty="0">
              <a:ea typeface="Batang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2021F3-2CA5-4CFD-9302-9650BF2954E1}"/>
              </a:ext>
            </a:extLst>
          </p:cNvPr>
          <p:cNvSpPr txBox="1"/>
          <p:nvPr/>
        </p:nvSpPr>
        <p:spPr>
          <a:xfrm>
            <a:off x="7776205" y="1189589"/>
            <a:ext cx="5971640" cy="3019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en-US" altLang="ko-KR" b="1" dirty="0" err="1">
                <a:ea typeface="Batang" panose="02030600000101010101" pitchFamily="18" charset="-127"/>
              </a:rPr>
              <a:t>động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hoặc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tính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 -</a:t>
            </a:r>
            <a:r>
              <a:rPr lang="ko-KR" altLang="en-US" b="1" dirty="0">
                <a:ea typeface="Batang" panose="02030600000101010101" pitchFamily="18" charset="-127"/>
              </a:rPr>
              <a:t>게 되다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en-US" altLang="ko-KR" b="1" dirty="0" err="1">
                <a:ea typeface="Batang" panose="02030600000101010101" pitchFamily="18" charset="-127"/>
              </a:rPr>
              <a:t>nghĩa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là</a:t>
            </a:r>
            <a:r>
              <a:rPr lang="en-US" altLang="ko-KR" b="1" dirty="0">
                <a:ea typeface="Batang" panose="02030600000101010101" pitchFamily="18" charset="-127"/>
              </a:rPr>
              <a:t> '</a:t>
            </a:r>
            <a:r>
              <a:rPr lang="en-US" altLang="ko-KR" b="1" dirty="0" err="1">
                <a:ea typeface="Batang" panose="02030600000101010101" pitchFamily="18" charset="-127"/>
              </a:rPr>
              <a:t>được</a:t>
            </a:r>
            <a:r>
              <a:rPr lang="en-US" altLang="ko-KR" b="1" dirty="0">
                <a:ea typeface="Batang" panose="02030600000101010101" pitchFamily="18" charset="-127"/>
              </a:rPr>
              <a:t>, </a:t>
            </a:r>
            <a:r>
              <a:rPr lang="en-US" altLang="ko-KR" b="1" dirty="0" err="1">
                <a:ea typeface="Batang" panose="02030600000101010101" pitchFamily="18" charset="-127"/>
              </a:rPr>
              <a:t>bị</a:t>
            </a:r>
            <a:r>
              <a:rPr lang="en-US" altLang="ko-KR" b="1" dirty="0">
                <a:ea typeface="Batang" panose="02030600000101010101" pitchFamily="18" charset="-127"/>
              </a:rPr>
              <a:t>, </a:t>
            </a:r>
            <a:r>
              <a:rPr lang="en-US" altLang="ko-KR" b="1" dirty="0" err="1">
                <a:ea typeface="Batang" panose="02030600000101010101" pitchFamily="18" charset="-127"/>
              </a:rPr>
              <a:t>trở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nên</a:t>
            </a:r>
            <a:r>
              <a:rPr lang="en-US" altLang="ko-KR" b="1" dirty="0">
                <a:ea typeface="Batang" panose="02030600000101010101" pitchFamily="18" charset="-127"/>
              </a:rPr>
              <a:t>', </a:t>
            </a:r>
            <a:r>
              <a:rPr lang="ko-KR" altLang="en-US" b="1" dirty="0">
                <a:ea typeface="Batang" panose="02030600000101010101" pitchFamily="18" charset="-127"/>
              </a:rPr>
              <a:t>이번학기에는장학금을받게됐어요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Batang" panose="02030600000101010101" pitchFamily="18" charset="-127"/>
              </a:rPr>
              <a:t>컴퓨터게임을시작하면계속하게돼요</a:t>
            </a:r>
            <a:endParaRPr lang="en-US" altLang="ko-KR" b="1" dirty="0"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vi-VN" b="1" dirty="0">
              <a:ea typeface="Batang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1852104-9554-4888-A5F5-B53331BCA34A}"/>
              </a:ext>
            </a:extLst>
          </p:cNvPr>
          <p:cNvSpPr txBox="1"/>
          <p:nvPr/>
        </p:nvSpPr>
        <p:spPr>
          <a:xfrm>
            <a:off x="493595" y="1185234"/>
            <a:ext cx="6680033" cy="3015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 </a:t>
            </a:r>
            <a:r>
              <a:rPr lang="en-US" altLang="ko-KR" b="1" dirty="0" err="1">
                <a:ea typeface="Batang" panose="02030600000101010101" pitchFamily="18" charset="-127"/>
              </a:rPr>
              <a:t>động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từ</a:t>
            </a:r>
            <a:r>
              <a:rPr lang="en-US" altLang="ko-KR" b="1" dirty="0">
                <a:ea typeface="Batang" panose="02030600000101010101" pitchFamily="18" charset="-127"/>
              </a:rPr>
              <a:t>  -(</a:t>
            </a:r>
            <a:r>
              <a:rPr lang="ko-KR" altLang="en-US" b="1" dirty="0">
                <a:ea typeface="Batang" panose="02030600000101010101" pitchFamily="18" charset="-127"/>
              </a:rPr>
              <a:t>으</a:t>
            </a:r>
            <a:r>
              <a:rPr lang="en-US" altLang="ko-KR" b="1" dirty="0">
                <a:ea typeface="Batang" panose="02030600000101010101" pitchFamily="18" charset="-127"/>
              </a:rPr>
              <a:t>)</a:t>
            </a:r>
            <a:r>
              <a:rPr lang="ko-KR" altLang="en-US" b="1" dirty="0">
                <a:ea typeface="Batang" panose="02030600000101010101" pitchFamily="18" charset="-127"/>
              </a:rPr>
              <a:t>ㄹ 생각이다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-'</a:t>
            </a:r>
            <a:r>
              <a:rPr lang="en-US" altLang="ko-KR" b="1" dirty="0" err="1">
                <a:ea typeface="Batang" panose="02030600000101010101" pitchFamily="18" charset="-127"/>
              </a:rPr>
              <a:t>định</a:t>
            </a:r>
            <a:r>
              <a:rPr lang="en-US" altLang="ko-KR" b="1" dirty="0">
                <a:ea typeface="Batang" panose="02030600000101010101" pitchFamily="18" charset="-127"/>
              </a:rPr>
              <a:t>' </a:t>
            </a:r>
            <a:r>
              <a:rPr lang="en-US" altLang="ko-KR" b="1" dirty="0" err="1">
                <a:ea typeface="Batang" panose="02030600000101010101" pitchFamily="18" charset="-127"/>
              </a:rPr>
              <a:t>hoặc</a:t>
            </a:r>
            <a:r>
              <a:rPr lang="en-US" altLang="ko-KR" b="1" dirty="0">
                <a:ea typeface="Batang" panose="02030600000101010101" pitchFamily="18" charset="-127"/>
              </a:rPr>
              <a:t> '</a:t>
            </a:r>
            <a:r>
              <a:rPr lang="en-US" altLang="ko-KR" b="1" dirty="0" err="1">
                <a:ea typeface="Batang" panose="02030600000101010101" pitchFamily="18" charset="-127"/>
              </a:rPr>
              <a:t>có</a:t>
            </a:r>
            <a:r>
              <a:rPr lang="en-US" altLang="ko-KR" b="1" dirty="0">
                <a:ea typeface="Batang" panose="02030600000101010101" pitchFamily="18" charset="-127"/>
              </a:rPr>
              <a:t> ý </a:t>
            </a:r>
            <a:r>
              <a:rPr lang="en-US" altLang="ko-KR" b="1" dirty="0" err="1">
                <a:ea typeface="Batang" panose="02030600000101010101" pitchFamily="18" charset="-127"/>
              </a:rPr>
              <a:t>định</a:t>
            </a:r>
            <a:r>
              <a:rPr lang="en-US" altLang="ko-KR" b="1" dirty="0">
                <a:ea typeface="Batang" panose="02030600000101010101" pitchFamily="18" charset="-127"/>
              </a:rPr>
              <a:t>', '</a:t>
            </a:r>
            <a:r>
              <a:rPr lang="en-US" altLang="ko-KR" b="1" dirty="0" err="1">
                <a:ea typeface="Batang" panose="02030600000101010101" pitchFamily="18" charset="-127"/>
              </a:rPr>
              <a:t>muốn</a:t>
            </a:r>
            <a:r>
              <a:rPr lang="en-US" altLang="ko-KR" b="1" dirty="0">
                <a:ea typeface="Batang" panose="02030600000101010101" pitchFamily="18" charset="-127"/>
              </a:rPr>
              <a:t>’ ,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</a:t>
            </a:r>
            <a:r>
              <a:rPr lang="ko-KR" altLang="en-US" b="1" dirty="0">
                <a:ea typeface="Batang" panose="02030600000101010101" pitchFamily="18" charset="-127"/>
              </a:rPr>
              <a:t>ㄹ 생각이다 </a:t>
            </a:r>
            <a:r>
              <a:rPr lang="en-US" altLang="ko-KR" b="1" dirty="0" err="1">
                <a:ea typeface="Batang" panose="02030600000101010101" pitchFamily="18" charset="-127"/>
              </a:rPr>
              <a:t>sau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nguyên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âm</a:t>
            </a:r>
            <a:r>
              <a:rPr lang="en-US" altLang="ko-KR" b="1" dirty="0">
                <a:ea typeface="Batang" panose="02030600000101010101" pitchFamily="18" charset="-127"/>
              </a:rPr>
              <a:t>/ </a:t>
            </a:r>
            <a:r>
              <a:rPr lang="en-US" altLang="ko-KR" b="1" dirty="0" err="1">
                <a:ea typeface="Batang" panose="02030600000101010101" pitchFamily="18" charset="-127"/>
              </a:rPr>
              <a:t>phụ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âm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ko-KR" altLang="en-US" b="1" dirty="0">
                <a:ea typeface="Batang" panose="02030600000101010101" pitchFamily="18" charset="-127"/>
              </a:rPr>
              <a:t>ㄹ</a:t>
            </a:r>
            <a:r>
              <a:rPr lang="en-US" altLang="ko-KR" b="1" dirty="0">
                <a:ea typeface="Batang" panose="02030600000101010101" pitchFamily="18" charset="-127"/>
              </a:rPr>
              <a:t>; 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a typeface="Batang" panose="02030600000101010101" pitchFamily="18" charset="-127"/>
              </a:rPr>
              <a:t>-</a:t>
            </a:r>
            <a:r>
              <a:rPr lang="ko-KR" altLang="en-US" b="1" dirty="0">
                <a:ea typeface="Batang" panose="02030600000101010101" pitchFamily="18" charset="-127"/>
              </a:rPr>
              <a:t>을 생각이다 </a:t>
            </a:r>
            <a:r>
              <a:rPr lang="en-US" altLang="ko-KR" b="1" dirty="0" err="1">
                <a:ea typeface="Batang" panose="02030600000101010101" pitchFamily="18" charset="-127"/>
              </a:rPr>
              <a:t>sau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phụ</a:t>
            </a:r>
            <a:r>
              <a:rPr lang="en-US" altLang="ko-KR" b="1" dirty="0">
                <a:ea typeface="Batang" panose="02030600000101010101" pitchFamily="18" charset="-127"/>
              </a:rPr>
              <a:t> </a:t>
            </a:r>
            <a:r>
              <a:rPr lang="en-US" altLang="ko-KR" b="1" dirty="0" err="1">
                <a:ea typeface="Batang" panose="02030600000101010101" pitchFamily="18" charset="-127"/>
              </a:rPr>
              <a:t>âm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Batang" panose="02030600000101010101" pitchFamily="18" charset="-127"/>
              </a:rPr>
              <a:t>책을찾으러도서관에갈생각이에요</a:t>
            </a:r>
            <a:r>
              <a:rPr lang="en-US" altLang="ko-KR" b="1" dirty="0">
                <a:ea typeface="Batang" panose="02030600000101010101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5955216</TotalTime>
  <Words>2044</Words>
  <Application>Microsoft Office PowerPoint</Application>
  <PresentationFormat>Custom</PresentationFormat>
  <Paragraphs>416</Paragraphs>
  <Slides>26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바탕</vt:lpstr>
      <vt:lpstr>바탕</vt:lpstr>
      <vt:lpstr>BatangChe</vt:lpstr>
      <vt:lpstr>Franklin Gothic Book</vt:lpstr>
      <vt:lpstr>MyriadPro-Bold</vt:lpstr>
      <vt:lpstr>Arial</vt:lpstr>
      <vt:lpstr>Calibri</vt:lpstr>
      <vt:lpstr>Tahoma</vt:lpstr>
      <vt:lpstr>Times New Roman</vt:lpstr>
      <vt:lpstr>Wingdings</vt:lpstr>
      <vt:lpstr>Office Theme</vt:lpstr>
      <vt:lpstr>복습5: 한국어 중급1 (제1과~제5과)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769</cp:revision>
  <dcterms:created xsi:type="dcterms:W3CDTF">2006-08-16T00:00:00Z</dcterms:created>
  <dcterms:modified xsi:type="dcterms:W3CDTF">2022-04-18T07:45:35Z</dcterms:modified>
</cp:coreProperties>
</file>